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22" r:id="rId3"/>
    <p:sldId id="304" r:id="rId4"/>
    <p:sldId id="306" r:id="rId5"/>
    <p:sldId id="310" r:id="rId6"/>
    <p:sldId id="315" r:id="rId7"/>
    <p:sldId id="308" r:id="rId8"/>
    <p:sldId id="312" r:id="rId9"/>
    <p:sldId id="311" r:id="rId10"/>
    <p:sldId id="326" r:id="rId11"/>
    <p:sldId id="323" r:id="rId12"/>
    <p:sldId id="321" r:id="rId13"/>
    <p:sldId id="300" r:id="rId14"/>
    <p:sldId id="302" r:id="rId15"/>
    <p:sldId id="316" r:id="rId16"/>
    <p:sldId id="317" r:id="rId17"/>
    <p:sldId id="320" r:id="rId18"/>
    <p:sldId id="324" r:id="rId19"/>
    <p:sldId id="319" r:id="rId20"/>
    <p:sldId id="330" r:id="rId21"/>
    <p:sldId id="327" r:id="rId22"/>
    <p:sldId id="328" r:id="rId23"/>
    <p:sldId id="329" r:id="rId24"/>
    <p:sldId id="263" r:id="rId25"/>
    <p:sldId id="334" r:id="rId26"/>
    <p:sldId id="344" r:id="rId27"/>
    <p:sldId id="333" r:id="rId28"/>
    <p:sldId id="343" r:id="rId29"/>
    <p:sldId id="332" r:id="rId30"/>
    <p:sldId id="336" r:id="rId31"/>
    <p:sldId id="335" r:id="rId32"/>
    <p:sldId id="337" r:id="rId33"/>
    <p:sldId id="307" r:id="rId34"/>
    <p:sldId id="338" r:id="rId35"/>
    <p:sldId id="345" r:id="rId36"/>
    <p:sldId id="33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B8A"/>
    <a:srgbClr val="00AFDE"/>
    <a:srgbClr val="FFFFFF"/>
    <a:srgbClr val="7F93F6"/>
    <a:srgbClr val="0054A0"/>
    <a:srgbClr val="078D03"/>
    <a:srgbClr val="C82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79"/>
    <p:restoredTop sz="96296"/>
  </p:normalViewPr>
  <p:slideViewPr>
    <p:cSldViewPr snapToGrid="0" snapToObjects="1" showGuides="1">
      <p:cViewPr varScale="1">
        <p:scale>
          <a:sx n="119" d="100"/>
          <a:sy n="119" d="100"/>
        </p:scale>
        <p:origin x="6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6981-D205-EC4C-B46A-E73BDFB1C0CF}" type="datetimeFigureOut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4D46E-D103-E34F-A3BB-4F6E1B4D29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8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2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Wenpeng</a:t>
            </a:r>
            <a:r>
              <a:rPr kumimoji="1" lang="en-US" altLang="zh-CN" dirty="0"/>
              <a:t> Yin, Jamaal Hay, Dan Roth Cognitive Computation Group Department of Computer and Information Science, University of Pennsylvania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46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Leyang</a:t>
            </a:r>
            <a:r>
              <a:rPr kumimoji="1" lang="en-US" altLang="zh-CN" dirty="0"/>
              <a:t> Cui † 3♥ , Yu Wu ‡ , Jian Liu 3♥ , Sen Yang 3♥ , Yue Zhang 3♥ ∗ † Zhejiang University ‡ Microsoft Research Asia 3 School of Engineering, Westlake University ♥ Institute of Advanced Technology, Westlake Institute of Advanced Study {</a:t>
            </a:r>
            <a:r>
              <a:rPr kumimoji="1" lang="en-US" altLang="zh-CN" dirty="0" err="1"/>
              <a:t>cuileyang,liujian,yangsen,zhangyue</a:t>
            </a:r>
            <a:r>
              <a:rPr kumimoji="1" lang="en-US" altLang="zh-CN" dirty="0"/>
              <a:t>}@</a:t>
            </a:r>
            <a:r>
              <a:rPr kumimoji="1" lang="en-US" altLang="zh-CN" dirty="0" err="1"/>
              <a:t>westlake.edu.cn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Wu.Yu@microsoft.com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08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4D46E-D103-E34F-A3BB-4F6E1B4D295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41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7BA88-8A78-9144-A324-615B77C67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2" y="4341421"/>
            <a:ext cx="9704295" cy="922466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135B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03D98B-17CD-F441-B2B3-E87F4A47A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550946"/>
            <a:ext cx="9144000" cy="4968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3306F-1A33-B04C-A387-2AABAC67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9396A01-8128-6043-9ED2-1E74BE214AFE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B678A-9A11-3244-A849-152CEAA5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B05C4-BBB4-B44A-9C53-A1FCFDD5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816890-B620-E046-900B-49173082297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24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70365-26EF-A247-9A1B-6367D14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BEB40B-D8BC-2047-B258-428A3DECB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4AB49-7A19-504C-B943-542FD9FA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B2D0-49E4-BA43-A0D5-4AA67F3D014D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93CCFD-6D52-6740-B6DE-EFAD00A7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25AE0-78DA-0249-8A2B-0C31D04E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7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2BED15-882A-EC46-8D94-5BAAF04B4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5FE61-5CE7-BD4B-85DE-AACECF7D0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3A238-925A-2447-9602-B8005A9F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0EF5-E312-3C49-AF49-DAA7F47BC376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8C831D-F5A1-B940-A73C-7212B724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B9963-89EE-3F41-B288-B7587C4E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2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8BCE1-725F-B54D-8C91-310BFACA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806"/>
          </a:xfrm>
        </p:spPr>
        <p:txBody>
          <a:bodyPr>
            <a:normAutofit/>
          </a:bodyPr>
          <a:lstStyle>
            <a:lvl1pPr>
              <a:defRPr sz="3200" b="1" i="0">
                <a:latin typeface="Comic Sans MS" panose="030F0902030302020204" pitchFamily="66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ACFD1-FDC2-5C44-84FA-D18AA7FF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40"/>
            <a:ext cx="10515600" cy="4789227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FF712-20CB-3F41-99E3-417E634C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FCAEE109-5440-8F45-9B34-D48ECBDAA66D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97C27-E62B-E547-AC84-72F33C64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DE554-64A3-474C-8532-2554EBB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816890-B620-E046-900B-49173082297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520591-CCC5-EB46-BB54-C32DC367BFB2}"/>
              </a:ext>
            </a:extLst>
          </p:cNvPr>
          <p:cNvSpPr/>
          <p:nvPr userDrawn="1"/>
        </p:nvSpPr>
        <p:spPr>
          <a:xfrm>
            <a:off x="591677" y="516371"/>
            <a:ext cx="82499" cy="491020"/>
          </a:xfrm>
          <a:prstGeom prst="rect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753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5ED83-3612-3B4D-84C9-BA5AB78D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A68D-307C-DE49-8DEA-33BDDC4E3EDF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18B35-D366-3A4A-B019-1F44AC67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762BA-BF26-DD43-8593-9D800603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26602-A85D-784B-8D60-2A38A88805BE}"/>
              </a:ext>
            </a:extLst>
          </p:cNvPr>
          <p:cNvSpPr/>
          <p:nvPr userDrawn="1"/>
        </p:nvSpPr>
        <p:spPr>
          <a:xfrm rot="5400000" flipH="1">
            <a:off x="6084495" y="-1023827"/>
            <a:ext cx="49904" cy="9595979"/>
          </a:xfrm>
          <a:prstGeom prst="rect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DE6695A-7FC5-3F4C-B1CB-2EAE8896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63" y="2837140"/>
            <a:ext cx="9622874" cy="922466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rgbClr val="135B8A"/>
                </a:solidFill>
                <a:latin typeface="Comic Sans MS" panose="030F0902030302020204" pitchFamily="66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01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CBB4-7104-A54A-973E-40E02FA9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B8407-AA3A-0145-94B7-B6885934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A570F-19EA-0846-9EFB-EAB83DFA3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7E7E3-7446-BD4C-8D83-96CA277E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CC47-686F-2247-94B1-9AD640B8F82F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1FEB76-5D89-FA46-8C9F-15DAA115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82F000-6193-EC40-8CE3-77E8F57A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01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B07DD-7DE2-3544-BAC5-F1D8A2C9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E6198D-7207-0340-B061-5F7DE0AD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674C77-6452-BE4E-9A14-B65B29096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B0034D-3815-B94F-822E-6D63D1873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DC134D-F988-F347-9682-6CA1D6AB3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B7C195-37FC-874D-BFDF-BAA435E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A2F8-5762-B64F-9FE1-99561F9AEDE8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44D8DA-52F3-8D40-BBA9-803B74D6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24C82E-4DB0-C443-B3EB-CE7E680D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DCAD-2EF5-404E-A3E2-753C3705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A2D042-1AAE-9243-A62A-D004D8C6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1848-E8F0-584F-A60D-D0269E008A1A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8674B-2F50-8E44-A224-128F0FB2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326353-0F58-7A41-899C-E268DA0A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1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E8FE6D-F520-CD47-85C4-7DAB3C22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8CF1-0C2B-A941-8EF1-0A9E1F5BA882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9A73B2-8074-3B40-9112-3E4DF23C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58F984-3238-444A-8A04-8FF6A29A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5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6AFE-1BCE-FE43-B06C-D469D759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6005E-2ADA-9C4D-9BCB-04EEF736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6E3ECA-CF67-9C40-8912-C400A4052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18C70-BA67-5C40-8AF0-A9638AD5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1D64-2D41-2746-B015-FFA0581592AA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60377-3920-7540-95A2-E24710CE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56352F-2FF4-7443-9992-1F3E32CF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50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1559-6BE0-3F4F-BEA7-F059DFCB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3ADCE4-E3BF-AF45-9037-377B390DF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FBE8DC-ECA0-0746-ABE7-93F295994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4411C-F12D-FE47-BCB9-ACCBAE7B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5F49-F3A8-7A44-BDD8-DA18274A09E4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EED90-94CA-5642-803E-3794117B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CFB6D-6CF4-864B-9B0C-20B1D130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23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E6E351-4904-0940-A916-A39CDEB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E1560A-CD1E-D249-A0BF-7E71A41F4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F3379-5330-F842-80ED-050401F76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4CCE-FAC7-F540-B2F0-FFA295B178D1}" type="datetime1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95351-EAAA-0147-9D0F-22198F3B9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3D722-3020-0F42-9839-B6CA63CB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2386-BD01-5646-94EF-59CEADE340C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0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2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23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1.png"/><Relationship Id="rId3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NUL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387E-8CEC-8545-8A7C-C46D2253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644457" y="486428"/>
            <a:ext cx="8495585" cy="58851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093247-8213-2F46-820B-4C6BAFF90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2348916"/>
            <a:ext cx="10511119" cy="2341419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Pre-train, </a:t>
            </a:r>
            <a:r>
              <a:rPr kumimoji="1" lang="en-US" altLang="zh-CN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kumimoji="1" lang="en-US" altLang="zh-CN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Predict: A Systematic Survey of Prompting Methods in Natural Language Processing</a:t>
            </a:r>
            <a:endParaRPr kumimoji="1" lang="zh-CN" alt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B6A4B-2FCE-3340-B7C3-88966104A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47" y="4254122"/>
            <a:ext cx="9908688" cy="925159"/>
          </a:xfrm>
        </p:spPr>
        <p:txBody>
          <a:bodyPr>
            <a:norm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Pengfei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Liu,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Weizhe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Yuan,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Jinlan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Fu,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Zhengbao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Jiang, Hiroaki Hayashi, Graham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Neubig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01471C-82B9-8341-B2A3-FCD5659C1CC6}"/>
              </a:ext>
            </a:extLst>
          </p:cNvPr>
          <p:cNvSpPr txBox="1"/>
          <p:nvPr/>
        </p:nvSpPr>
        <p:spPr>
          <a:xfrm>
            <a:off x="902747" y="5211180"/>
            <a:ext cx="2740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Time: 2021-12-18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Reporter: Xiachong Feng</a:t>
            </a:r>
            <a:endParaRPr kumimoji="1"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200FC-FCD8-B141-9695-AF0929DF7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Four Paradigms in NLP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7B335-8452-8743-A71C-8E0338A3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4505DA-EE70-3848-861E-22F027AADC7C}"/>
              </a:ext>
            </a:extLst>
          </p:cNvPr>
          <p:cNvSpPr/>
          <p:nvPr/>
        </p:nvSpPr>
        <p:spPr>
          <a:xfrm>
            <a:off x="2271807" y="2630482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B71CE0-BC6B-AA41-B436-41C8B951172E}"/>
              </a:ext>
            </a:extLst>
          </p:cNvPr>
          <p:cNvSpPr txBox="1"/>
          <p:nvPr/>
        </p:nvSpPr>
        <p:spPr>
          <a:xfrm>
            <a:off x="2755829" y="2630482"/>
            <a:ext cx="223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Pre-train, Fine-tune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Objective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MLM, NSP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637F80-C740-1F47-AC5C-F78634BE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21" y="3517212"/>
            <a:ext cx="1672689" cy="15275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186CA90-739A-C849-89BA-B88DBD23259A}"/>
              </a:ext>
            </a:extLst>
          </p:cNvPr>
          <p:cNvSpPr/>
          <p:nvPr/>
        </p:nvSpPr>
        <p:spPr>
          <a:xfrm>
            <a:off x="6262610" y="2630482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9F839B-0A7F-804C-91A3-F5D1CFF4A02F}"/>
              </a:ext>
            </a:extLst>
          </p:cNvPr>
          <p:cNvSpPr txBox="1"/>
          <p:nvPr/>
        </p:nvSpPr>
        <p:spPr>
          <a:xfrm>
            <a:off x="6547283" y="2630482"/>
            <a:ext cx="263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Pre-train, Prompt, Predict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Prompt Engineering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1479A6-7C43-0F4F-8643-0DC50241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6" y="3286186"/>
            <a:ext cx="1792806" cy="17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1A8FB3-46DE-2F48-9FA0-3D0DDD7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E54178-DE49-884C-B997-E4EADA710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639" y="2862082"/>
            <a:ext cx="8531630" cy="922466"/>
          </a:xfrm>
        </p:spPr>
        <p:txBody>
          <a:bodyPr/>
          <a:lstStyle/>
          <a:p>
            <a:r>
              <a:rPr kumimoji="1" lang="en-US" altLang="zh-CN" dirty="0"/>
              <a:t>Prompt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6759A4-3D99-A046-86CA-EFA1911C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21" y="2659743"/>
            <a:ext cx="444638" cy="10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D8B39-B3A8-9C49-9E63-C6E4F9B1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Naïve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Prompt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7A023-8D3E-D541-97F0-66061326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F7A935-2C48-184F-A424-9C29AF39BAEC}"/>
              </a:ext>
            </a:extLst>
          </p:cNvPr>
          <p:cNvSpPr/>
          <p:nvPr/>
        </p:nvSpPr>
        <p:spPr>
          <a:xfrm>
            <a:off x="3009013" y="2348115"/>
            <a:ext cx="6013017" cy="28920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0AE4B-5D07-934A-8A71-45A5D9443A24}"/>
              </a:ext>
            </a:extLst>
          </p:cNvPr>
          <p:cNvSpPr txBox="1"/>
          <p:nvPr/>
        </p:nvSpPr>
        <p:spPr>
          <a:xfrm>
            <a:off x="2510752" y="449416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 . It was [MASK] . [SEP] </a:t>
            </a:r>
            <a:endParaRPr kumimoji="1" lang="zh-CN" alt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AD92598-412A-D643-9B50-A9DDAFAD5B37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6744940" y="3136035"/>
            <a:ext cx="161" cy="41625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7F9679-3B29-B145-94A0-662F44302530}"/>
              </a:ext>
            </a:extLst>
          </p:cNvPr>
          <p:cNvSpPr/>
          <p:nvPr/>
        </p:nvSpPr>
        <p:spPr>
          <a:xfrm>
            <a:off x="6396269" y="45327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FCF3F88-3A02-EB4F-BD8F-25B419177FCA}"/>
              </a:ext>
            </a:extLst>
          </p:cNvPr>
          <p:cNvSpPr/>
          <p:nvPr/>
        </p:nvSpPr>
        <p:spPr>
          <a:xfrm>
            <a:off x="6383151" y="3552286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AD80CA-F795-7446-A173-BEB119B21B0F}"/>
              </a:ext>
            </a:extLst>
          </p:cNvPr>
          <p:cNvSpPr txBox="1"/>
          <p:nvPr/>
        </p:nvSpPr>
        <p:spPr>
          <a:xfrm>
            <a:off x="6340919" y="2551260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925388-D990-C34C-9F68-A140AD9131D8}"/>
              </a:ext>
            </a:extLst>
          </p:cNvPr>
          <p:cNvSpPr txBox="1"/>
          <p:nvPr/>
        </p:nvSpPr>
        <p:spPr>
          <a:xfrm>
            <a:off x="7219572" y="2551259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948365A-70AB-EF4E-854E-B8F569A8CE6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6745101" y="4093449"/>
            <a:ext cx="13118" cy="43933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803095C-DA98-854A-9087-1795C09D4CA2}"/>
              </a:ext>
            </a:extLst>
          </p:cNvPr>
          <p:cNvSpPr/>
          <p:nvPr/>
        </p:nvSpPr>
        <p:spPr>
          <a:xfrm>
            <a:off x="6369871" y="2528851"/>
            <a:ext cx="2461519" cy="60718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20B7BA-8172-774F-A030-E8CADF1957B7}"/>
              </a:ext>
            </a:extLst>
          </p:cNvPr>
          <p:cNvSpPr txBox="1"/>
          <p:nvPr/>
        </p:nvSpPr>
        <p:spPr>
          <a:xfrm>
            <a:off x="3766504" y="3051909"/>
            <a:ext cx="177469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Sentiment</a:t>
            </a:r>
            <a:r>
              <a:rPr lang="zh-CN" altLang="en-US" sz="20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Classification</a:t>
            </a:r>
            <a:endParaRPr lang="zh-CN" altLang="en-US" sz="2000" b="1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4D44-27F2-0349-8F02-EBE21392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Two Gaps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9EF82-7441-9944-A466-395325F9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06E80-6019-214C-8820-70CA4F7FF670}"/>
              </a:ext>
            </a:extLst>
          </p:cNvPr>
          <p:cNvSpPr/>
          <p:nvPr/>
        </p:nvSpPr>
        <p:spPr>
          <a:xfrm>
            <a:off x="640080" y="3005139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380ED92-0869-E345-8009-4904031EFE59}"/>
              </a:ext>
            </a:extLst>
          </p:cNvPr>
          <p:cNvSpPr/>
          <p:nvPr/>
        </p:nvSpPr>
        <p:spPr>
          <a:xfrm>
            <a:off x="173228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75D86E8-9AE9-5D43-9BAD-EE34CE39B205}"/>
              </a:ext>
            </a:extLst>
          </p:cNvPr>
          <p:cNvSpPr/>
          <p:nvPr/>
        </p:nvSpPr>
        <p:spPr>
          <a:xfrm>
            <a:off x="465963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DD67A63-3FBF-8042-9F8A-AF57E9B267F9}"/>
              </a:ext>
            </a:extLst>
          </p:cNvPr>
          <p:cNvSpPr/>
          <p:nvPr/>
        </p:nvSpPr>
        <p:spPr>
          <a:xfrm>
            <a:off x="1725930" y="20879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B98EB4-45F4-5D47-8765-FE0DAB733C1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2087880" y="2629075"/>
            <a:ext cx="6350" cy="4875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FA6F3C-3083-D54A-BA39-14416702698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830" y="2358494"/>
            <a:ext cx="514350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20F404F-2147-AC4D-8F30-AA6C5259A552}"/>
              </a:ext>
            </a:extLst>
          </p:cNvPr>
          <p:cNvSpPr/>
          <p:nvPr/>
        </p:nvSpPr>
        <p:spPr>
          <a:xfrm>
            <a:off x="2964180" y="1795812"/>
            <a:ext cx="1289050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34F50-1765-1D4B-8FD7-1A71037B1A8C}"/>
              </a:ext>
            </a:extLst>
          </p:cNvPr>
          <p:cNvSpPr txBox="1"/>
          <p:nvPr/>
        </p:nvSpPr>
        <p:spPr>
          <a:xfrm>
            <a:off x="3024807" y="1763944"/>
            <a:ext cx="808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/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ED8918E-B9EA-2148-A933-1CCF2EBC0FF9}"/>
              </a:ext>
            </a:extLst>
          </p:cNvPr>
          <p:cNvSpPr txBox="1"/>
          <p:nvPr/>
        </p:nvSpPr>
        <p:spPr>
          <a:xfrm>
            <a:off x="2899548" y="3578086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MLM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4732682-0079-8248-8E71-01EA3F6DC4C0}"/>
              </a:ext>
            </a:extLst>
          </p:cNvPr>
          <p:cNvSpPr/>
          <p:nvPr/>
        </p:nvSpPr>
        <p:spPr>
          <a:xfrm>
            <a:off x="7939112" y="3005139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0F86335-71EA-0D49-9789-66D12BB84112}"/>
              </a:ext>
            </a:extLst>
          </p:cNvPr>
          <p:cNvSpPr/>
          <p:nvPr/>
        </p:nvSpPr>
        <p:spPr>
          <a:xfrm>
            <a:off x="8197445" y="3113088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739B7C3-5A77-7A4D-A9AA-99417590780F}"/>
              </a:ext>
            </a:extLst>
          </p:cNvPr>
          <p:cNvSpPr/>
          <p:nvPr/>
        </p:nvSpPr>
        <p:spPr>
          <a:xfrm>
            <a:off x="8070010" y="2073177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825355-D3F8-8B41-AF22-159E6FB031D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8431960" y="2614340"/>
            <a:ext cx="1" cy="4987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A2232E8-D97F-7448-B489-9362B4AA4C04}"/>
              </a:ext>
            </a:extLst>
          </p:cNvPr>
          <p:cNvSpPr/>
          <p:nvPr/>
        </p:nvSpPr>
        <p:spPr>
          <a:xfrm>
            <a:off x="9526053" y="1909643"/>
            <a:ext cx="1754312" cy="8668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FC2F42-3370-3E44-B235-183676EA1A68}"/>
              </a:ext>
            </a:extLst>
          </p:cNvPr>
          <p:cNvSpPr txBox="1"/>
          <p:nvPr/>
        </p:nvSpPr>
        <p:spPr>
          <a:xfrm>
            <a:off x="9570374" y="1994011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/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Space 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blipFill>
                <a:blip r:embed="rId3"/>
                <a:stretch>
                  <a:fillRect l="-2105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35947AE-2D45-3C4B-AB3B-AEA709CBA20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8793910" y="2343046"/>
            <a:ext cx="732143" cy="713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8647D84-BD3E-2249-A08D-03726DD5E7D6}"/>
              </a:ext>
            </a:extLst>
          </p:cNvPr>
          <p:cNvSpPr txBox="1"/>
          <p:nvPr/>
        </p:nvSpPr>
        <p:spPr>
          <a:xfrm>
            <a:off x="8759423" y="357808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7DA011A-D9CD-DD45-ABF5-46BCD21CBE16}"/>
              </a:ext>
            </a:extLst>
          </p:cNvPr>
          <p:cNvSpPr/>
          <p:nvPr/>
        </p:nvSpPr>
        <p:spPr>
          <a:xfrm>
            <a:off x="411480" y="1338612"/>
            <a:ext cx="11399520" cy="268248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62F157-E3BF-124C-9162-FB515D59383F}"/>
              </a:ext>
            </a:extLst>
          </p:cNvPr>
          <p:cNvSpPr txBox="1"/>
          <p:nvPr/>
        </p:nvSpPr>
        <p:spPr>
          <a:xfrm>
            <a:off x="557391" y="1354778"/>
            <a:ext cx="3797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and Fine-tune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1FFE2EB-161F-3B42-A22B-45B5343A4E78}"/>
              </a:ext>
            </a:extLst>
          </p:cNvPr>
          <p:cNvSpPr/>
          <p:nvPr/>
        </p:nvSpPr>
        <p:spPr>
          <a:xfrm>
            <a:off x="411480" y="4197085"/>
            <a:ext cx="11399520" cy="187825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2CCDFF-8909-D24B-B130-70A8D2BFC942}"/>
              </a:ext>
            </a:extLst>
          </p:cNvPr>
          <p:cNvSpPr txBox="1"/>
          <p:nvPr/>
        </p:nvSpPr>
        <p:spPr>
          <a:xfrm>
            <a:off x="551041" y="4246109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kumimoji="1"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endParaRPr kumimoji="1" lang="zh-CN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2BC09AE-001A-0345-BA3B-C347B27F7E43}"/>
              </a:ext>
            </a:extLst>
          </p:cNvPr>
          <p:cNvSpPr/>
          <p:nvPr/>
        </p:nvSpPr>
        <p:spPr>
          <a:xfrm>
            <a:off x="640080" y="3005117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37E4DCC-AAA9-E545-89BE-CC58BCC5E649}"/>
              </a:ext>
            </a:extLst>
          </p:cNvPr>
          <p:cNvSpPr/>
          <p:nvPr/>
        </p:nvSpPr>
        <p:spPr>
          <a:xfrm>
            <a:off x="173228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1DFA217-53D9-4546-9E72-A23BBB1A7922}"/>
              </a:ext>
            </a:extLst>
          </p:cNvPr>
          <p:cNvSpPr/>
          <p:nvPr/>
        </p:nvSpPr>
        <p:spPr>
          <a:xfrm>
            <a:off x="465963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503ADF8-D2DF-4647-AA2D-C5934136511A}"/>
              </a:ext>
            </a:extLst>
          </p:cNvPr>
          <p:cNvSpPr/>
          <p:nvPr/>
        </p:nvSpPr>
        <p:spPr>
          <a:xfrm>
            <a:off x="7939112" y="3005117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7C0AAC8F-290E-744D-B4EC-DC995164C438}"/>
              </a:ext>
            </a:extLst>
          </p:cNvPr>
          <p:cNvSpPr/>
          <p:nvPr/>
        </p:nvSpPr>
        <p:spPr>
          <a:xfrm>
            <a:off x="8197445" y="3113066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550CBF2-796B-F844-8929-F6DAAE12447E}"/>
              </a:ext>
            </a:extLst>
          </p:cNvPr>
          <p:cNvSpPr/>
          <p:nvPr/>
        </p:nvSpPr>
        <p:spPr>
          <a:xfrm>
            <a:off x="1725930" y="2084903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C2A9A06-E748-3B40-89F7-8623622244BA}"/>
              </a:ext>
            </a:extLst>
          </p:cNvPr>
          <p:cNvSpPr/>
          <p:nvPr/>
        </p:nvSpPr>
        <p:spPr>
          <a:xfrm>
            <a:off x="8070010" y="2070168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00495 0.2569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12847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0794 0.2541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1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-0.00638 0.2564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1282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51549 0.3539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1768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48 -1.48148E-6 L -0.51419 0.3541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35" y="1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55 0.4212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106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11328 0.42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2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7" grpId="0" animBg="1"/>
      <p:bldP spid="28" grpId="0"/>
      <p:bldP spid="29" grpId="0" animBg="1"/>
      <p:bldP spid="36" grpId="0"/>
      <p:bldP spid="37" grpId="0" animBg="1"/>
      <p:bldP spid="38" grpId="0"/>
      <p:bldP spid="39" grpId="0" animBg="1"/>
      <p:bldP spid="40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4D44-27F2-0349-8F02-EBE21392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Why Prompt Learning?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9EF82-7441-9944-A466-395325F9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06E80-6019-214C-8820-70CA4F7FF670}"/>
              </a:ext>
            </a:extLst>
          </p:cNvPr>
          <p:cNvSpPr/>
          <p:nvPr/>
        </p:nvSpPr>
        <p:spPr>
          <a:xfrm>
            <a:off x="640080" y="3005139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380ED92-0869-E345-8009-4904031EFE59}"/>
              </a:ext>
            </a:extLst>
          </p:cNvPr>
          <p:cNvSpPr/>
          <p:nvPr/>
        </p:nvSpPr>
        <p:spPr>
          <a:xfrm>
            <a:off x="173228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75D86E8-9AE9-5D43-9BAD-EE34CE39B205}"/>
              </a:ext>
            </a:extLst>
          </p:cNvPr>
          <p:cNvSpPr/>
          <p:nvPr/>
        </p:nvSpPr>
        <p:spPr>
          <a:xfrm>
            <a:off x="4659630" y="3116580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DD67A63-3FBF-8042-9F8A-AF57E9B267F9}"/>
              </a:ext>
            </a:extLst>
          </p:cNvPr>
          <p:cNvSpPr/>
          <p:nvPr/>
        </p:nvSpPr>
        <p:spPr>
          <a:xfrm>
            <a:off x="1725930" y="20879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B98EB4-45F4-5D47-8765-FE0DAB733C1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2087880" y="2629075"/>
            <a:ext cx="6350" cy="4875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FA6F3C-3083-D54A-BA39-14416702698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830" y="2358494"/>
            <a:ext cx="514350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20F404F-2147-AC4D-8F30-AA6C5259A552}"/>
              </a:ext>
            </a:extLst>
          </p:cNvPr>
          <p:cNvSpPr/>
          <p:nvPr/>
        </p:nvSpPr>
        <p:spPr>
          <a:xfrm>
            <a:off x="2964180" y="1795812"/>
            <a:ext cx="1289050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34F50-1765-1D4B-8FD7-1A71037B1A8C}"/>
              </a:ext>
            </a:extLst>
          </p:cNvPr>
          <p:cNvSpPr txBox="1"/>
          <p:nvPr/>
        </p:nvSpPr>
        <p:spPr>
          <a:xfrm>
            <a:off x="3014433" y="2014221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/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3E5E055-EAC8-674A-A8E5-B6C4E035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277" y="2647080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ED8918E-B9EA-2148-A933-1CCF2EBC0FF9}"/>
              </a:ext>
            </a:extLst>
          </p:cNvPr>
          <p:cNvSpPr txBox="1"/>
          <p:nvPr/>
        </p:nvSpPr>
        <p:spPr>
          <a:xfrm>
            <a:off x="2899548" y="3578086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MLM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4732682-0079-8248-8E71-01EA3F6DC4C0}"/>
              </a:ext>
            </a:extLst>
          </p:cNvPr>
          <p:cNvSpPr/>
          <p:nvPr/>
        </p:nvSpPr>
        <p:spPr>
          <a:xfrm>
            <a:off x="7939112" y="3005139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0F86335-71EA-0D49-9789-66D12BB84112}"/>
              </a:ext>
            </a:extLst>
          </p:cNvPr>
          <p:cNvSpPr/>
          <p:nvPr/>
        </p:nvSpPr>
        <p:spPr>
          <a:xfrm>
            <a:off x="8197445" y="3113088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739B7C3-5A77-7A4D-A9AA-99417590780F}"/>
              </a:ext>
            </a:extLst>
          </p:cNvPr>
          <p:cNvSpPr/>
          <p:nvPr/>
        </p:nvSpPr>
        <p:spPr>
          <a:xfrm>
            <a:off x="8070010" y="2073177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825355-D3F8-8B41-AF22-159E6FB031D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8431960" y="2614340"/>
            <a:ext cx="1" cy="4987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A2232E8-D97F-7448-B489-9362B4AA4C04}"/>
              </a:ext>
            </a:extLst>
          </p:cNvPr>
          <p:cNvSpPr/>
          <p:nvPr/>
        </p:nvSpPr>
        <p:spPr>
          <a:xfrm>
            <a:off x="9526053" y="1909643"/>
            <a:ext cx="1754312" cy="8668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FC2F42-3370-3E44-B235-183676EA1A68}"/>
              </a:ext>
            </a:extLst>
          </p:cNvPr>
          <p:cNvSpPr txBox="1"/>
          <p:nvPr/>
        </p:nvSpPr>
        <p:spPr>
          <a:xfrm>
            <a:off x="9570374" y="1994011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/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Space 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8B5548-D841-9F43-9F93-6327F197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94" y="2572891"/>
                <a:ext cx="1192506" cy="307777"/>
              </a:xfrm>
              <a:prstGeom prst="rect">
                <a:avLst/>
              </a:prstGeom>
              <a:blipFill>
                <a:blip r:embed="rId3"/>
                <a:stretch>
                  <a:fillRect l="-2105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35947AE-2D45-3C4B-AB3B-AEA709CBA20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8793910" y="2343046"/>
            <a:ext cx="732143" cy="713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8647D84-BD3E-2249-A08D-03726DD5E7D6}"/>
              </a:ext>
            </a:extLst>
          </p:cNvPr>
          <p:cNvSpPr txBox="1"/>
          <p:nvPr/>
        </p:nvSpPr>
        <p:spPr>
          <a:xfrm>
            <a:off x="8759423" y="357808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7DA011A-D9CD-DD45-ABF5-46BCD21CBE16}"/>
              </a:ext>
            </a:extLst>
          </p:cNvPr>
          <p:cNvSpPr/>
          <p:nvPr/>
        </p:nvSpPr>
        <p:spPr>
          <a:xfrm>
            <a:off x="411480" y="1338612"/>
            <a:ext cx="11399520" cy="268248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62F157-E3BF-124C-9162-FB515D59383F}"/>
              </a:ext>
            </a:extLst>
          </p:cNvPr>
          <p:cNvSpPr txBox="1"/>
          <p:nvPr/>
        </p:nvSpPr>
        <p:spPr>
          <a:xfrm>
            <a:off x="557391" y="1354778"/>
            <a:ext cx="3797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and Fine-tune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1FFE2EB-161F-3B42-A22B-45B5343A4E78}"/>
              </a:ext>
            </a:extLst>
          </p:cNvPr>
          <p:cNvSpPr/>
          <p:nvPr/>
        </p:nvSpPr>
        <p:spPr>
          <a:xfrm>
            <a:off x="411480" y="4123933"/>
            <a:ext cx="11399520" cy="187825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2CCDFF-8909-D24B-B130-70A8D2BFC942}"/>
              </a:ext>
            </a:extLst>
          </p:cNvPr>
          <p:cNvSpPr txBox="1"/>
          <p:nvPr/>
        </p:nvSpPr>
        <p:spPr>
          <a:xfrm>
            <a:off x="551041" y="4246109"/>
            <a:ext cx="174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kumimoji="1" lang="zh-CN" altLang="en-US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kumimoji="1" lang="zh-CN" altLang="en-US" sz="2000" b="1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2BC09AE-001A-0345-BA3B-C347B27F7E43}"/>
              </a:ext>
            </a:extLst>
          </p:cNvPr>
          <p:cNvSpPr/>
          <p:nvPr/>
        </p:nvSpPr>
        <p:spPr>
          <a:xfrm>
            <a:off x="640080" y="3005117"/>
            <a:ext cx="688340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in every regard, and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[MASK]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painful to watch .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37E4DCC-AAA9-E545-89BE-CC58BCC5E649}"/>
              </a:ext>
            </a:extLst>
          </p:cNvPr>
          <p:cNvSpPr/>
          <p:nvPr/>
        </p:nvSpPr>
        <p:spPr>
          <a:xfrm>
            <a:off x="173228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1DFA217-53D9-4546-9E72-A23BBB1A7922}"/>
              </a:ext>
            </a:extLst>
          </p:cNvPr>
          <p:cNvSpPr/>
          <p:nvPr/>
        </p:nvSpPr>
        <p:spPr>
          <a:xfrm>
            <a:off x="4659630" y="3116558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503ADF8-D2DF-4647-AA2D-C5934136511A}"/>
              </a:ext>
            </a:extLst>
          </p:cNvPr>
          <p:cNvSpPr/>
          <p:nvPr/>
        </p:nvSpPr>
        <p:spPr>
          <a:xfrm>
            <a:off x="7939112" y="3005117"/>
            <a:ext cx="3232727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reason to watch . [SEP]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7C0AAC8F-290E-744D-B4EC-DC995164C438}"/>
              </a:ext>
            </a:extLst>
          </p:cNvPr>
          <p:cNvSpPr/>
          <p:nvPr/>
        </p:nvSpPr>
        <p:spPr>
          <a:xfrm>
            <a:off x="8197445" y="3113066"/>
            <a:ext cx="469031" cy="295591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550CBF2-796B-F844-8929-F6DAAE12447E}"/>
              </a:ext>
            </a:extLst>
          </p:cNvPr>
          <p:cNvSpPr/>
          <p:nvPr/>
        </p:nvSpPr>
        <p:spPr>
          <a:xfrm>
            <a:off x="1725930" y="2084903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C2A9A06-E748-3B40-89F7-8623622244BA}"/>
              </a:ext>
            </a:extLst>
          </p:cNvPr>
          <p:cNvSpPr/>
          <p:nvPr/>
        </p:nvSpPr>
        <p:spPr>
          <a:xfrm>
            <a:off x="8070010" y="2070168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CB226E8-8E70-B549-937F-A466FD7C12C1}"/>
              </a:ext>
            </a:extLst>
          </p:cNvPr>
          <p:cNvSpPr/>
          <p:nvPr/>
        </p:nvSpPr>
        <p:spPr>
          <a:xfrm>
            <a:off x="3761910" y="5353748"/>
            <a:ext cx="477238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[CLS]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No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reason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to</a:t>
            </a:r>
            <a:r>
              <a:rPr kumimoji="1" lang="zh-CN" altLang="en-US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watch . It was [MASK] . [SEP] 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2E56588-FB7A-0C40-AD8B-6268C95BBD34}"/>
              </a:ext>
            </a:extLst>
          </p:cNvPr>
          <p:cNvSpPr/>
          <p:nvPr/>
        </p:nvSpPr>
        <p:spPr>
          <a:xfrm>
            <a:off x="8419974" y="4182752"/>
            <a:ext cx="2584126" cy="97102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9A0A8B0-C85B-A140-81A0-3F0877FD7558}"/>
                  </a:ext>
                </a:extLst>
              </p:cNvPr>
              <p:cNvSpPr txBox="1"/>
              <p:nvPr/>
            </p:nvSpPr>
            <p:spPr>
              <a:xfrm>
                <a:off x="8955718" y="4994825"/>
                <a:ext cx="17117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</a:t>
                </a:r>
                <a:r>
                  <a:rPr kumimoji="1"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Mapping</a:t>
                </a:r>
                <a:r>
                  <a:rPr kumimoji="1"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9A0A8B0-C85B-A140-81A0-3F0877FD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718" y="4994825"/>
                <a:ext cx="1711751" cy="307777"/>
              </a:xfrm>
              <a:prstGeom prst="rect">
                <a:avLst/>
              </a:prstGeom>
              <a:blipFill>
                <a:blip r:embed="rId4"/>
                <a:stretch>
                  <a:fillRect l="-1471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3D4C2BE-0433-5844-A5F8-ECC1EB3728D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717536" y="4668265"/>
            <a:ext cx="70243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6AD4EF-4BDC-BD48-9F4B-3FD37CD5E0F6}"/>
              </a:ext>
            </a:extLst>
          </p:cNvPr>
          <p:cNvSpPr txBox="1"/>
          <p:nvPr/>
        </p:nvSpPr>
        <p:spPr>
          <a:xfrm>
            <a:off x="3029723" y="176460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1D4561-60F0-5346-9314-8A9CC9A1181F}"/>
              </a:ext>
            </a:extLst>
          </p:cNvPr>
          <p:cNvSpPr txBox="1"/>
          <p:nvPr/>
        </p:nvSpPr>
        <p:spPr>
          <a:xfrm>
            <a:off x="3044475" y="235744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EB9FE49-F0A2-9444-80D2-5399436B9D6C}"/>
              </a:ext>
            </a:extLst>
          </p:cNvPr>
          <p:cNvSpPr txBox="1"/>
          <p:nvPr/>
        </p:nvSpPr>
        <p:spPr>
          <a:xfrm>
            <a:off x="3019011" y="2008965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3799BB9-AB1D-F841-8B33-A3A0D6CAD30C}"/>
              </a:ext>
            </a:extLst>
          </p:cNvPr>
          <p:cNvSpPr txBox="1"/>
          <p:nvPr/>
        </p:nvSpPr>
        <p:spPr>
          <a:xfrm>
            <a:off x="9576264" y="1987948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22B253-853B-7A4A-A88C-19519FDF8700}"/>
              </a:ext>
            </a:extLst>
          </p:cNvPr>
          <p:cNvSpPr txBox="1"/>
          <p:nvPr/>
        </p:nvSpPr>
        <p:spPr>
          <a:xfrm>
            <a:off x="9130702" y="4331676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70A684B-A05A-1340-847A-BAA2DC2644D7}"/>
              </a:ext>
            </a:extLst>
          </p:cNvPr>
          <p:cNvSpPr txBox="1"/>
          <p:nvPr/>
        </p:nvSpPr>
        <p:spPr>
          <a:xfrm>
            <a:off x="9162232" y="460062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D388DC-D150-964E-8114-52AF56A18F36}"/>
              </a:ext>
            </a:extLst>
          </p:cNvPr>
          <p:cNvSpPr txBox="1"/>
          <p:nvPr/>
        </p:nvSpPr>
        <p:spPr>
          <a:xfrm>
            <a:off x="10530202" y="4331676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112B821-9557-AB4B-9724-2884DB040EDE}"/>
              </a:ext>
            </a:extLst>
          </p:cNvPr>
          <p:cNvSpPr txBox="1"/>
          <p:nvPr/>
        </p:nvSpPr>
        <p:spPr>
          <a:xfrm>
            <a:off x="10771935" y="459021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2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48 0.33773 " pathEditMode="relative" ptsTypes="AA">
                                      <p:cBhvr>
                                        <p:cTn id="1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45221 0.341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17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02239 0.3432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43" grpId="0" animBg="1"/>
      <p:bldP spid="47" grpId="0" animBg="1"/>
      <p:bldP spid="35" grpId="0" animBg="1"/>
      <p:bldP spid="41" grpId="0" animBg="1"/>
      <p:bldP spid="50" grpId="0" animBg="1"/>
      <p:bldP spid="16" grpId="0"/>
      <p:bldP spid="55" grpId="0"/>
      <p:bldP spid="25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74379-F252-3349-8633-A053449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Notation of Prompt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5C52F-7309-E742-ADAB-51EECB82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D4AD32E8-2B30-5941-9C2A-12FEC3C33597}"/>
                  </a:ext>
                </a:extLst>
              </p:cNvPr>
              <p:cNvSpPr/>
              <p:nvPr/>
            </p:nvSpPr>
            <p:spPr>
              <a:xfrm>
                <a:off x="2488039" y="6140719"/>
                <a:ext cx="2700320" cy="508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kumimoji="1" lang="en-US" altLang="zh-CN" sz="1600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 love this movie. </a:t>
                </a:r>
                <a:endParaRPr kumimoji="1" lang="zh-CN" alt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D4AD32E8-2B30-5941-9C2A-12FEC3C33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39" y="6140719"/>
                <a:ext cx="2700320" cy="50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FF241B5-306F-D14E-B2FF-4CABDBB703C8}"/>
                  </a:ext>
                </a:extLst>
              </p:cNvPr>
              <p:cNvSpPr/>
              <p:nvPr/>
            </p:nvSpPr>
            <p:spPr>
              <a:xfrm>
                <a:off x="1674769" y="3757136"/>
                <a:ext cx="4326855" cy="508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  <a:alpha val="67006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Prompt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rgbClr val="135B8A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600" b="1" i="1" smtClean="0">
                            <a:solidFill>
                              <a:srgbClr val="135B8A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rgbClr val="135B8A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1600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 love this movie, it was a </a:t>
                </a:r>
                <a:r>
                  <a:rPr kumimoji="1" lang="en-US" altLang="zh-CN" sz="1600" dirty="0">
                    <a:solidFill>
                      <a:srgbClr val="135B8A"/>
                    </a:solidFill>
                    <a:latin typeface="Comic Sans MS" panose="030F0902030302020204" pitchFamily="66" charset="0"/>
                    <a:cs typeface="Calibri" panose="020F0502020204030204" pitchFamily="34" charset="0"/>
                  </a:rPr>
                  <a:t>[z]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movie.</a:t>
                </a:r>
                <a:endParaRPr kumimoji="1" lang="zh-CN" alt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FF241B5-306F-D14E-B2FF-4CABDBB70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69" y="3757136"/>
                <a:ext cx="4326855" cy="508000"/>
              </a:xfrm>
              <a:prstGeom prst="roundRect">
                <a:avLst/>
              </a:prstGeom>
              <a:blipFill>
                <a:blip r:embed="rId3"/>
                <a:stretch>
                  <a:fillRect l="-583" r="-2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0A86867A-4FAF-BA46-8E07-711B90AA91B1}"/>
              </a:ext>
            </a:extLst>
          </p:cNvPr>
          <p:cNvSpPr/>
          <p:nvPr/>
        </p:nvSpPr>
        <p:spPr>
          <a:xfrm>
            <a:off x="1829503" y="4636703"/>
            <a:ext cx="4017389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[x]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, it was a </a:t>
            </a:r>
            <a:r>
              <a:rPr kumimoji="1" lang="en-US" altLang="zh-CN" sz="1600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[z]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BEA1DFF-3267-CA4A-A93F-13FB966BBB83}"/>
              </a:ext>
            </a:extLst>
          </p:cNvPr>
          <p:cNvSpPr/>
          <p:nvPr/>
        </p:nvSpPr>
        <p:spPr>
          <a:xfrm>
            <a:off x="1689217" y="2452596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Filled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bad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343F85-3ADD-6F47-B2D7-A20135FED51F}"/>
              </a:ext>
            </a:extLst>
          </p:cNvPr>
          <p:cNvSpPr/>
          <p:nvPr/>
        </p:nvSpPr>
        <p:spPr>
          <a:xfrm>
            <a:off x="3915562" y="2449129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good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7747B9-8C2D-3742-9EAA-744F2079712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38199" y="5849856"/>
            <a:ext cx="0" cy="290863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CDF21E6-38AE-A844-A62D-292276E23BE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3838198" y="5144703"/>
            <a:ext cx="1" cy="277841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65E3093-C358-8142-9A87-D49AEDDE1DAB}"/>
              </a:ext>
            </a:extLst>
          </p:cNvPr>
          <p:cNvSpPr txBox="1"/>
          <p:nvPr/>
        </p:nvSpPr>
        <p:spPr>
          <a:xfrm>
            <a:off x="2014518" y="5445911"/>
            <a:ext cx="200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Prompt Function: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70E18F-B332-FC48-ABE1-B1FE0AB8D54F}"/>
                  </a:ext>
                </a:extLst>
              </p:cNvPr>
              <p:cNvSpPr txBox="1"/>
              <p:nvPr/>
            </p:nvSpPr>
            <p:spPr>
              <a:xfrm>
                <a:off x="3838199" y="5419174"/>
                <a:ext cx="145302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135B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135B8A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135B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solidFill>
                                    <a:srgbClr val="135B8A"/>
                                  </a:solidFill>
                                  <a:latin typeface="Cambria Math" panose="02040503050406030204" pitchFamily="18" charset="0"/>
                                </a:rPr>
                                <m:t>𝐩𝐫𝐨𝐦𝐩𝐭</m:t>
                              </m:r>
                            </m:e>
                          </m:d>
                        </m:sub>
                      </m:sSub>
                      <m:r>
                        <a:rPr kumimoji="1" lang="en-US" altLang="zh-CN" b="1" i="1" smtClean="0">
                          <a:solidFill>
                            <a:srgbClr val="135B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solidFill>
                            <a:srgbClr val="135B8A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b="1" i="1" smtClean="0">
                          <a:solidFill>
                            <a:srgbClr val="135B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135B8A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70E18F-B332-FC48-ABE1-B1FE0AB8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199" y="5419174"/>
                <a:ext cx="1453026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A2A15D7E-6DA7-8E47-BF66-3BF3C3A6D3AD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>
            <a:off x="1674769" y="4011137"/>
            <a:ext cx="813270" cy="2383583"/>
          </a:xfrm>
          <a:prstGeom prst="bentConnector3">
            <a:avLst>
              <a:gd name="adj1" fmla="val 128109"/>
            </a:avLst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86A7786-5F63-B946-A6FB-6BE9D96DC326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3838197" y="4265136"/>
            <a:ext cx="1" cy="371567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7E0145B-5E06-6D4E-BC99-BD06102FD815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2693566" y="3246249"/>
            <a:ext cx="1144631" cy="510887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0C5056B-4F21-9046-AB46-4ABD3210760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3838197" y="3242782"/>
            <a:ext cx="1081714" cy="514354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EDCB3EA-7154-C846-93F1-32C4C04FD034}"/>
                  </a:ext>
                </a:extLst>
              </p:cNvPr>
              <p:cNvSpPr txBox="1"/>
              <p:nvPr/>
            </p:nvSpPr>
            <p:spPr>
              <a:xfrm>
                <a:off x="6186642" y="6187564"/>
                <a:ext cx="3013838" cy="36933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41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One or multiple texts</a:t>
                </a:r>
                <a:endParaRPr kumimoji="1" lang="zh-CN" alt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EDCB3EA-7154-C846-93F1-32C4C04FD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642" y="6187564"/>
                <a:ext cx="3013838" cy="369332"/>
              </a:xfrm>
              <a:prstGeom prst="rect">
                <a:avLst/>
              </a:prstGeom>
              <a:blipFill>
                <a:blip r:embed="rId5"/>
                <a:stretch>
                  <a:fillRect l="-2101" t="-13333" r="-84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2F65C0-4F79-C64C-9CE9-0A0DC3E4108E}"/>
                  </a:ext>
                </a:extLst>
              </p:cNvPr>
              <p:cNvSpPr txBox="1"/>
              <p:nvPr/>
            </p:nvSpPr>
            <p:spPr>
              <a:xfrm>
                <a:off x="6158112" y="4821958"/>
                <a:ext cx="5167158" cy="9233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4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Prompt Function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b="1" i="1">
                        <a:solidFill>
                          <a:srgbClr val="135B8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:</a:t>
                </a:r>
                <a:r>
                  <a:rPr lang="en-US" altLang="zh-CN" b="1" dirty="0">
                    <a:solidFill>
                      <a:srgbClr val="135B8A"/>
                    </a:solidFill>
                  </a:rPr>
                  <a:t> </a:t>
                </a:r>
                <a:r>
                  <a:rPr kumimoji="1"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function that converts the input into a speciﬁc form by inserting the input x and adding a slot </a:t>
                </a:r>
                <a:r>
                  <a:rPr kumimoji="1" lang="en-US" altLang="zh-CN" sz="1400" i="1" dirty="0">
                    <a:latin typeface="Comic Sans MS" panose="030F0902030302020204" pitchFamily="66" charset="0"/>
                    <a:cs typeface="Calibri" panose="020F0502020204030204" pitchFamily="34" charset="0"/>
                  </a:rPr>
                  <a:t>[Z] </a:t>
                </a:r>
                <a:r>
                  <a:rPr kumimoji="1"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answer z may be ﬁlled later.</a:t>
                </a:r>
                <a:endParaRPr kumimoji="1" lang="zh-CN" alt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2F65C0-4F79-C64C-9CE9-0A0DC3E4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12" y="4821958"/>
                <a:ext cx="5167158" cy="923330"/>
              </a:xfrm>
              <a:prstGeom prst="rect">
                <a:avLst/>
              </a:prstGeom>
              <a:blipFill>
                <a:blip r:embed="rId6"/>
                <a:stretch>
                  <a:fillRect l="-980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3130995-D68C-894C-88F3-AA59763589C4}"/>
              </a:ext>
            </a:extLst>
          </p:cNvPr>
          <p:cNvSpPr txBox="1"/>
          <p:nvPr/>
        </p:nvSpPr>
        <p:spPr>
          <a:xfrm>
            <a:off x="6186642" y="3687970"/>
            <a:ext cx="4877273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Prompt: 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A text where [X] is instantiated by input x but answer slot [Z] is not.</a:t>
            </a:r>
            <a:endParaRPr kumimoji="1"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E1B48A-2F52-C74B-A326-3200927D6DD3}"/>
              </a:ext>
            </a:extLst>
          </p:cNvPr>
          <p:cNvSpPr txBox="1"/>
          <p:nvPr/>
        </p:nvSpPr>
        <p:spPr>
          <a:xfrm>
            <a:off x="6186642" y="2299630"/>
            <a:ext cx="4877273" cy="1200329"/>
          </a:xfrm>
          <a:prstGeom prst="rect">
            <a:avLst/>
          </a:prstGeom>
          <a:solidFill>
            <a:schemeClr val="tx2">
              <a:lumMod val="20000"/>
              <a:lumOff val="80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Filled Prompt: 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A prompt where slot [Z] is ﬁlled with any answer.</a:t>
            </a:r>
          </a:p>
          <a:p>
            <a:r>
              <a:rPr kumimoji="1" lang="en-US" altLang="zh-CN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Answered Prompt: 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A prompt where slot [Z] is ﬁlled with a true answer.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BB2A3054-B33C-3343-81E0-F5638261EC7A}"/>
              </a:ext>
            </a:extLst>
          </p:cNvPr>
          <p:cNvSpPr/>
          <p:nvPr/>
        </p:nvSpPr>
        <p:spPr>
          <a:xfrm>
            <a:off x="2450284" y="2978654"/>
            <a:ext cx="410362" cy="244327"/>
          </a:xfrm>
          <a:prstGeom prst="roundRect">
            <a:avLst/>
          </a:prstGeom>
          <a:noFill/>
          <a:ln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CC878A68-D440-C346-9AD4-E966CAF15373}"/>
              </a:ext>
            </a:extLst>
          </p:cNvPr>
          <p:cNvSpPr/>
          <p:nvPr/>
        </p:nvSpPr>
        <p:spPr>
          <a:xfrm>
            <a:off x="4611551" y="2975187"/>
            <a:ext cx="497343" cy="244327"/>
          </a:xfrm>
          <a:prstGeom prst="roundRect">
            <a:avLst/>
          </a:prstGeom>
          <a:noFill/>
          <a:ln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9ECB5F9-5238-8B4C-AFC2-305E5AE2F377}"/>
              </a:ext>
            </a:extLst>
          </p:cNvPr>
          <p:cNvSpPr txBox="1"/>
          <p:nvPr/>
        </p:nvSpPr>
        <p:spPr>
          <a:xfrm>
            <a:off x="3265881" y="1909581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</a:t>
            </a:r>
            <a:endParaRPr kumimoji="1" lang="zh-CN" altLang="en-US" b="1" dirty="0">
              <a:solidFill>
                <a:srgbClr val="135B8A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9081401F-81F6-DF43-9812-2AFB3F38C209}"/>
              </a:ext>
            </a:extLst>
          </p:cNvPr>
          <p:cNvCxnSpPr>
            <a:cxnSpLocks/>
            <a:stCxn id="52" idx="2"/>
            <a:endCxn id="54" idx="1"/>
          </p:cNvCxnSpPr>
          <p:nvPr/>
        </p:nvCxnSpPr>
        <p:spPr>
          <a:xfrm rot="5400000" flipH="1" flipV="1">
            <a:off x="2396306" y="2353406"/>
            <a:ext cx="1128734" cy="610416"/>
          </a:xfrm>
          <a:prstGeom prst="bentConnector4">
            <a:avLst>
              <a:gd name="adj1" fmla="val -20253"/>
              <a:gd name="adj2" fmla="val -190188"/>
            </a:avLst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6E8FCF95-272B-2648-8C4B-6DF6DB820E4E}"/>
              </a:ext>
            </a:extLst>
          </p:cNvPr>
          <p:cNvCxnSpPr>
            <a:cxnSpLocks/>
            <a:stCxn id="53" idx="2"/>
            <a:endCxn id="54" idx="3"/>
          </p:cNvCxnSpPr>
          <p:nvPr/>
        </p:nvCxnSpPr>
        <p:spPr>
          <a:xfrm rot="5400000" flipH="1">
            <a:off x="3993310" y="2352602"/>
            <a:ext cx="1125267" cy="608559"/>
          </a:xfrm>
          <a:prstGeom prst="bentConnector4">
            <a:avLst>
              <a:gd name="adj1" fmla="val -20315"/>
              <a:gd name="adj2" fmla="val -184592"/>
            </a:avLst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B45EFA2-3692-5841-AD6D-3BD343FCE0E1}"/>
              </a:ext>
            </a:extLst>
          </p:cNvPr>
          <p:cNvSpPr txBox="1"/>
          <p:nvPr/>
        </p:nvSpPr>
        <p:spPr>
          <a:xfrm>
            <a:off x="6186642" y="1728826"/>
            <a:ext cx="4904420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Answer:  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A token, phrase, or sentence that ﬁlls [Z]</a:t>
            </a:r>
            <a:endParaRPr kumimoji="1"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19E9FE8-BC9B-1344-A229-3F632EE576A3}"/>
                  </a:ext>
                </a:extLst>
              </p:cNvPr>
              <p:cNvSpPr txBox="1"/>
              <p:nvPr/>
            </p:nvSpPr>
            <p:spPr>
              <a:xfrm>
                <a:off x="1736171" y="1278779"/>
                <a:ext cx="224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Answer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𝒁</m:t>
                    </m:r>
                  </m:oMath>
                </a14:m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  <a:sym typeface="Wingdings" pitchFamily="2" charset="2"/>
                  </a:rPr>
                  <a:t></a:t>
                </a:r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Label: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</m:oMath>
                </a14:m>
                <a:endParaRPr kumimoji="1" lang="zh-CN" altLang="en-US" b="1" dirty="0">
                  <a:solidFill>
                    <a:srgbClr val="135B8A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19E9FE8-BC9B-1344-A229-3F632EE5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71" y="1278779"/>
                <a:ext cx="2248949" cy="369332"/>
              </a:xfrm>
              <a:prstGeom prst="rect">
                <a:avLst/>
              </a:prstGeom>
              <a:blipFill>
                <a:blip r:embed="rId7"/>
                <a:stretch>
                  <a:fillRect l="-1685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58A9FFD9-A756-0E4B-8E90-290DDE79F875}"/>
              </a:ext>
            </a:extLst>
          </p:cNvPr>
          <p:cNvCxnSpPr>
            <a:cxnSpLocks/>
          </p:cNvCxnSpPr>
          <p:nvPr/>
        </p:nvCxnSpPr>
        <p:spPr>
          <a:xfrm flipV="1">
            <a:off x="3758772" y="1744052"/>
            <a:ext cx="0" cy="218920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AB82805-6EA6-424E-AAF6-A9244AC79B0F}"/>
              </a:ext>
            </a:extLst>
          </p:cNvPr>
          <p:cNvSpPr txBox="1"/>
          <p:nvPr/>
        </p:nvSpPr>
        <p:spPr>
          <a:xfrm>
            <a:off x="3946184" y="1179374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Good: Positive</a:t>
            </a:r>
          </a:p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Bad: Negative</a:t>
            </a:r>
            <a:endParaRPr kumimoji="1" lang="zh-CN" altLang="en-US" sz="1600" dirty="0"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00FFEC0F-8946-4D42-A632-1E2CACCF4B48}"/>
              </a:ext>
            </a:extLst>
          </p:cNvPr>
          <p:cNvSpPr/>
          <p:nvPr/>
        </p:nvSpPr>
        <p:spPr>
          <a:xfrm>
            <a:off x="1759625" y="1156146"/>
            <a:ext cx="3775046" cy="587906"/>
          </a:xfrm>
          <a:prstGeom prst="roundRect">
            <a:avLst/>
          </a:prstGeom>
          <a:noFill/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949E79B-A50E-7A4D-9EB8-15AAA0472102}"/>
              </a:ext>
            </a:extLst>
          </p:cNvPr>
          <p:cNvSpPr txBox="1"/>
          <p:nvPr/>
        </p:nvSpPr>
        <p:spPr>
          <a:xfrm>
            <a:off x="6167357" y="1171338"/>
            <a:ext cx="1963614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41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srgbClr val="135B8A"/>
                </a:solidFill>
                <a:latin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Answer Mapping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54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23" grpId="0"/>
      <p:bldP spid="28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70" grpId="0" animBg="1"/>
      <p:bldP spid="78" grpId="0"/>
      <p:bldP spid="86" grpId="0"/>
      <p:bldP spid="89" grpId="0" animBg="1"/>
      <p:bldP spid="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C65E5-B0A7-DB49-B655-1C56A42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Examples</a:t>
            </a:r>
            <a:endParaRPr kumimoji="1"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EFEC1A-ADF9-B84E-BDCD-C2B285685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305" y="1387475"/>
            <a:ext cx="7233390" cy="47894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868D9-CAA0-DD42-910B-153E1E9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88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74379-F252-3349-8633-A053449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Two Key Components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5C52F-7309-E742-ADAB-51EECB82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D4AD32E8-2B30-5941-9C2A-12FEC3C33597}"/>
                  </a:ext>
                </a:extLst>
              </p:cNvPr>
              <p:cNvSpPr/>
              <p:nvPr/>
            </p:nvSpPr>
            <p:spPr>
              <a:xfrm>
                <a:off x="2494330" y="6213479"/>
                <a:ext cx="2700320" cy="508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b="1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kumimoji="1" lang="en-US" altLang="zh-CN" sz="1600" b="1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 love this movie. </a:t>
                </a:r>
                <a:endParaRPr kumimoji="1" lang="zh-CN" alt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D4AD32E8-2B30-5941-9C2A-12FEC3C33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30" y="6213479"/>
                <a:ext cx="2700320" cy="508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FF241B5-306F-D14E-B2FF-4CABDBB703C8}"/>
                  </a:ext>
                </a:extLst>
              </p:cNvPr>
              <p:cNvSpPr/>
              <p:nvPr/>
            </p:nvSpPr>
            <p:spPr>
              <a:xfrm>
                <a:off x="1681060" y="3829896"/>
                <a:ext cx="4326855" cy="508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b="1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Prompt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 love this movie, it was a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omic Sans MS" panose="030F0902030302020204" pitchFamily="66" charset="0"/>
                    <a:cs typeface="Calibri" panose="020F0502020204030204" pitchFamily="34" charset="0"/>
                  </a:rPr>
                  <a:t>[z]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movie.</a:t>
                </a:r>
                <a:endParaRPr kumimoji="1" lang="zh-CN" alt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EFF241B5-306F-D14E-B2FF-4CABDBB70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60" y="3829896"/>
                <a:ext cx="4326855" cy="508000"/>
              </a:xfrm>
              <a:prstGeom prst="roundRect">
                <a:avLst/>
              </a:prstGeom>
              <a:blipFill>
                <a:blip r:embed="rId3"/>
                <a:stretch>
                  <a:fillRect l="-585" r="-5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0A86867A-4FAF-BA46-8E07-711B90AA91B1}"/>
              </a:ext>
            </a:extLst>
          </p:cNvPr>
          <p:cNvSpPr/>
          <p:nvPr/>
        </p:nvSpPr>
        <p:spPr>
          <a:xfrm>
            <a:off x="1835794" y="4709463"/>
            <a:ext cx="4017389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[x]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, it was a 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[z]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BEA1DFF-3267-CA4A-A93F-13FB966BBB83}"/>
              </a:ext>
            </a:extLst>
          </p:cNvPr>
          <p:cNvSpPr/>
          <p:nvPr/>
        </p:nvSpPr>
        <p:spPr>
          <a:xfrm>
            <a:off x="1695508" y="2525356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Filled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b="1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bad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343F85-3ADD-6F47-B2D7-A20135FED51F}"/>
              </a:ext>
            </a:extLst>
          </p:cNvPr>
          <p:cNvSpPr/>
          <p:nvPr/>
        </p:nvSpPr>
        <p:spPr>
          <a:xfrm>
            <a:off x="3921853" y="2521889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b="1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good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7747B9-8C2D-3742-9EAA-744F2079712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44490" y="5922616"/>
            <a:ext cx="0" cy="29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CDF21E6-38AE-A844-A62D-292276E23BE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3844489" y="5217463"/>
            <a:ext cx="1" cy="277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65E3093-C358-8142-9A87-D49AEDDE1DAB}"/>
              </a:ext>
            </a:extLst>
          </p:cNvPr>
          <p:cNvSpPr txBox="1"/>
          <p:nvPr/>
        </p:nvSpPr>
        <p:spPr>
          <a:xfrm>
            <a:off x="2020809" y="5518671"/>
            <a:ext cx="200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C00000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Prompt Function: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70E18F-B332-FC48-ABE1-B1FE0AB8D54F}"/>
                  </a:ext>
                </a:extLst>
              </p:cNvPr>
              <p:cNvSpPr txBox="1"/>
              <p:nvPr/>
            </p:nvSpPr>
            <p:spPr>
              <a:xfrm>
                <a:off x="3844490" y="5491934"/>
                <a:ext cx="145302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𝐩𝐫𝐨𝐦𝐩𝐭</m:t>
                              </m:r>
                            </m:e>
                          </m:d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70E18F-B332-FC48-ABE1-B1FE0AB8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490" y="5491934"/>
                <a:ext cx="1453026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A2A15D7E-6DA7-8E47-BF66-3BF3C3A6D3AD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>
            <a:off x="1681060" y="4083897"/>
            <a:ext cx="813270" cy="2383583"/>
          </a:xfrm>
          <a:prstGeom prst="bentConnector3">
            <a:avLst>
              <a:gd name="adj1" fmla="val 12810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86A7786-5F63-B946-A6FB-6BE9D96DC326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3844488" y="4337896"/>
            <a:ext cx="1" cy="371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7E0145B-5E06-6D4E-BC99-BD06102FD815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2699857" y="3319009"/>
            <a:ext cx="1144631" cy="5108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0C5056B-4F21-9046-AB46-4ABD3210760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3844488" y="3315542"/>
            <a:ext cx="1081714" cy="5143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BB2A3054-B33C-3343-81E0-F5638261EC7A}"/>
              </a:ext>
            </a:extLst>
          </p:cNvPr>
          <p:cNvSpPr/>
          <p:nvPr/>
        </p:nvSpPr>
        <p:spPr>
          <a:xfrm>
            <a:off x="2456575" y="3051414"/>
            <a:ext cx="410362" cy="24432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CC878A68-D440-C346-9AD4-E966CAF15373}"/>
              </a:ext>
            </a:extLst>
          </p:cNvPr>
          <p:cNvSpPr/>
          <p:nvPr/>
        </p:nvSpPr>
        <p:spPr>
          <a:xfrm>
            <a:off x="4617842" y="3047947"/>
            <a:ext cx="497343" cy="24432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9ECB5F9-5238-8B4C-AFC2-305E5AE2F377}"/>
              </a:ext>
            </a:extLst>
          </p:cNvPr>
          <p:cNvSpPr txBox="1"/>
          <p:nvPr/>
        </p:nvSpPr>
        <p:spPr>
          <a:xfrm>
            <a:off x="3272172" y="1982341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mbria" panose="02040503050406030204" pitchFamily="18" charset="0"/>
                <a:cs typeface="Calibri" panose="020F0502020204030204" pitchFamily="34" charset="0"/>
              </a:rPr>
              <a:t>Answer</a:t>
            </a:r>
            <a:endParaRPr kumimoji="1" lang="zh-CN" altLang="en-US" b="1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9081401F-81F6-DF43-9812-2AFB3F38C209}"/>
              </a:ext>
            </a:extLst>
          </p:cNvPr>
          <p:cNvCxnSpPr>
            <a:cxnSpLocks/>
            <a:stCxn id="52" idx="2"/>
            <a:endCxn id="54" idx="1"/>
          </p:cNvCxnSpPr>
          <p:nvPr/>
        </p:nvCxnSpPr>
        <p:spPr>
          <a:xfrm rot="5400000" flipH="1" flipV="1">
            <a:off x="2402597" y="2426166"/>
            <a:ext cx="1128734" cy="610416"/>
          </a:xfrm>
          <a:prstGeom prst="bentConnector4">
            <a:avLst>
              <a:gd name="adj1" fmla="val -20253"/>
              <a:gd name="adj2" fmla="val -1901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6E8FCF95-272B-2648-8C4B-6DF6DB820E4E}"/>
              </a:ext>
            </a:extLst>
          </p:cNvPr>
          <p:cNvCxnSpPr>
            <a:cxnSpLocks/>
            <a:stCxn id="53" idx="2"/>
            <a:endCxn id="54" idx="3"/>
          </p:cNvCxnSpPr>
          <p:nvPr/>
        </p:nvCxnSpPr>
        <p:spPr>
          <a:xfrm rot="5400000" flipH="1">
            <a:off x="3999601" y="2425362"/>
            <a:ext cx="1125267" cy="608559"/>
          </a:xfrm>
          <a:prstGeom prst="bentConnector4">
            <a:avLst>
              <a:gd name="adj1" fmla="val -20315"/>
              <a:gd name="adj2" fmla="val -1845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19E9FE8-BC9B-1344-A229-3F632EE576A3}"/>
                  </a:ext>
                </a:extLst>
              </p:cNvPr>
              <p:cNvSpPr txBox="1"/>
              <p:nvPr/>
            </p:nvSpPr>
            <p:spPr>
              <a:xfrm>
                <a:off x="1742462" y="1351539"/>
                <a:ext cx="224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Answer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𝒁</m:t>
                    </m:r>
                  </m:oMath>
                </a14:m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  <a:sym typeface="Wingdings" pitchFamily="2" charset="2"/>
                  </a:rPr>
                  <a:t></a:t>
                </a:r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Label: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</m:oMath>
                </a14:m>
                <a:endParaRPr kumimoji="1" lang="zh-CN" altLang="en-US" b="1" dirty="0">
                  <a:solidFill>
                    <a:srgbClr val="135B8A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19E9FE8-BC9B-1344-A229-3F632EE5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62" y="1351539"/>
                <a:ext cx="2248949" cy="369332"/>
              </a:xfrm>
              <a:prstGeom prst="rect">
                <a:avLst/>
              </a:prstGeom>
              <a:blipFill>
                <a:blip r:embed="rId5"/>
                <a:stretch>
                  <a:fillRect l="-2247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58A9FFD9-A756-0E4B-8E90-290DDE79F875}"/>
              </a:ext>
            </a:extLst>
          </p:cNvPr>
          <p:cNvCxnSpPr>
            <a:cxnSpLocks/>
          </p:cNvCxnSpPr>
          <p:nvPr/>
        </p:nvCxnSpPr>
        <p:spPr>
          <a:xfrm flipV="1">
            <a:off x="3765063" y="1816812"/>
            <a:ext cx="0" cy="218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AB82805-6EA6-424E-AAF6-A9244AC79B0F}"/>
              </a:ext>
            </a:extLst>
          </p:cNvPr>
          <p:cNvSpPr txBox="1"/>
          <p:nvPr/>
        </p:nvSpPr>
        <p:spPr>
          <a:xfrm>
            <a:off x="3952475" y="1252134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Good: Positive</a:t>
            </a:r>
          </a:p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Bad: Negative</a:t>
            </a:r>
            <a:endParaRPr kumimoji="1" lang="zh-CN" altLang="en-US" sz="1600" dirty="0"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00FFEC0F-8946-4D42-A632-1E2CACCF4B48}"/>
              </a:ext>
            </a:extLst>
          </p:cNvPr>
          <p:cNvSpPr/>
          <p:nvPr/>
        </p:nvSpPr>
        <p:spPr>
          <a:xfrm>
            <a:off x="1765916" y="1228906"/>
            <a:ext cx="3775046" cy="587906"/>
          </a:xfrm>
          <a:prstGeom prst="roundRect">
            <a:avLst/>
          </a:prstGeom>
          <a:noFill/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CC1924-B7F8-034E-B8C7-B7699E55D5FB}"/>
              </a:ext>
            </a:extLst>
          </p:cNvPr>
          <p:cNvSpPr txBox="1"/>
          <p:nvPr/>
        </p:nvSpPr>
        <p:spPr>
          <a:xfrm>
            <a:off x="6924882" y="4922691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sz="28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BD171C2-494F-2A49-B672-66431A34CCB0}"/>
              </a:ext>
            </a:extLst>
          </p:cNvPr>
          <p:cNvSpPr/>
          <p:nvPr/>
        </p:nvSpPr>
        <p:spPr>
          <a:xfrm>
            <a:off x="1791592" y="5491933"/>
            <a:ext cx="4017389" cy="430683"/>
          </a:xfrm>
          <a:prstGeom prst="roundRect">
            <a:avLst>
              <a:gd name="adj" fmla="val 10577"/>
            </a:avLst>
          </a:prstGeom>
          <a:solidFill>
            <a:srgbClr val="FF0000">
              <a:alpha val="4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E0F349F-D9E7-1341-A0B5-0EAA132D8800}"/>
              </a:ext>
            </a:extLst>
          </p:cNvPr>
          <p:cNvSpPr/>
          <p:nvPr/>
        </p:nvSpPr>
        <p:spPr>
          <a:xfrm>
            <a:off x="1750626" y="1207964"/>
            <a:ext cx="3798491" cy="623944"/>
          </a:xfrm>
          <a:prstGeom prst="roundRect">
            <a:avLst>
              <a:gd name="adj" fmla="val 10577"/>
            </a:avLst>
          </a:prstGeom>
          <a:solidFill>
            <a:srgbClr val="00AFDE">
              <a:alpha val="11718"/>
            </a:srgbClr>
          </a:solidFill>
          <a:ln w="28575">
            <a:solidFill>
              <a:srgbClr val="00A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B5540DD-E563-6C47-8885-234B95076908}"/>
              </a:ext>
            </a:extLst>
          </p:cNvPr>
          <p:cNvSpPr/>
          <p:nvPr/>
        </p:nvSpPr>
        <p:spPr>
          <a:xfrm>
            <a:off x="2456576" y="3041650"/>
            <a:ext cx="410362" cy="250624"/>
          </a:xfrm>
          <a:prstGeom prst="roundRect">
            <a:avLst>
              <a:gd name="adj" fmla="val 10577"/>
            </a:avLst>
          </a:prstGeom>
          <a:solidFill>
            <a:srgbClr val="00AFDE">
              <a:alpha val="11718"/>
            </a:srgbClr>
          </a:solidFill>
          <a:ln w="28575">
            <a:solidFill>
              <a:srgbClr val="00A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421A5A2C-F733-6F4D-83E0-F6492253FC52}"/>
              </a:ext>
            </a:extLst>
          </p:cNvPr>
          <p:cNvSpPr/>
          <p:nvPr/>
        </p:nvSpPr>
        <p:spPr>
          <a:xfrm>
            <a:off x="4643439" y="3047946"/>
            <a:ext cx="463582" cy="250624"/>
          </a:xfrm>
          <a:prstGeom prst="roundRect">
            <a:avLst>
              <a:gd name="adj" fmla="val 10577"/>
            </a:avLst>
          </a:prstGeom>
          <a:solidFill>
            <a:srgbClr val="00AFDE">
              <a:alpha val="11718"/>
            </a:srgbClr>
          </a:solidFill>
          <a:ln w="28575">
            <a:solidFill>
              <a:srgbClr val="00A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8351491-7EA0-0846-9478-133B422E05F2}"/>
              </a:ext>
            </a:extLst>
          </p:cNvPr>
          <p:cNvSpPr txBox="1"/>
          <p:nvPr/>
        </p:nvSpPr>
        <p:spPr>
          <a:xfrm>
            <a:off x="6875189" y="2133661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sz="28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43FBD3-3541-6444-950B-D5049474D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29567" y="2068289"/>
            <a:ext cx="345622" cy="6539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26DD76-77A5-1B4D-86AB-661277A2D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567" y="4890703"/>
            <a:ext cx="394322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  <p:bldP spid="35" grpId="0" animBg="1"/>
      <p:bldP spid="36" grpId="0" animBg="1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863A94-AB70-134D-A31B-3DAF91ED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2A6D29-00E3-C949-8249-F8E564D41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533" y="2863968"/>
            <a:ext cx="7820288" cy="922466"/>
          </a:xfrm>
        </p:spPr>
        <p:txBody>
          <a:bodyPr/>
          <a:lstStyle/>
          <a:p>
            <a:r>
              <a:rPr kumimoji="1" lang="en-US" altLang="zh-CN" dirty="0">
                <a:latin typeface="Comic Sans MS" panose="030F0902030302020204" pitchFamily="66" charset="0"/>
              </a:rPr>
              <a:t>Prompt Engineering</a:t>
            </a:r>
            <a:endParaRPr kumimoji="1" lang="zh-CN" altLang="en-US" dirty="0">
              <a:latin typeface="Comic Sans MS" panose="030F09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6FF95-21CE-5044-A115-0007CA8D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7" y="2879085"/>
            <a:ext cx="590201" cy="7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>
            <a:extLst>
              <a:ext uri="{FF2B5EF4-FFF2-40B4-BE49-F238E27FC236}">
                <a16:creationId xmlns:a16="http://schemas.microsoft.com/office/drawing/2014/main" id="{5890B8C1-27CF-9247-A15E-265C4B6B70C2}"/>
              </a:ext>
            </a:extLst>
          </p:cNvPr>
          <p:cNvSpPr/>
          <p:nvPr/>
        </p:nvSpPr>
        <p:spPr>
          <a:xfrm>
            <a:off x="4928081" y="4562314"/>
            <a:ext cx="6295361" cy="17098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DE4679-D328-7D43-9C64-84B419AC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Prompt Engineering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C5C8F-E38D-5746-B971-DD96EF7F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7E3F36-361C-3B4E-8CEA-3A1EF2A7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53" y="3977426"/>
            <a:ext cx="3752629" cy="23933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14D95AC-4E91-D549-84A2-524F89117EDD}"/>
              </a:ext>
            </a:extLst>
          </p:cNvPr>
          <p:cNvSpPr txBox="1"/>
          <p:nvPr/>
        </p:nvSpPr>
        <p:spPr>
          <a:xfrm>
            <a:off x="700481" y="2163978"/>
            <a:ext cx="130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3887C9A-6DDC-2748-A429-2CEB001E71D8}"/>
              </a:ext>
            </a:extLst>
          </p:cNvPr>
          <p:cNvSpPr/>
          <p:nvPr/>
        </p:nvSpPr>
        <p:spPr>
          <a:xfrm>
            <a:off x="771787" y="2197775"/>
            <a:ext cx="1166070" cy="6083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0F2695-5B61-DA40-B169-811E602853D2}"/>
              </a:ext>
            </a:extLst>
          </p:cNvPr>
          <p:cNvSpPr txBox="1"/>
          <p:nvPr/>
        </p:nvSpPr>
        <p:spPr>
          <a:xfrm>
            <a:off x="2849460" y="1696565"/>
            <a:ext cx="87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D1F57D1-D3BE-AA4A-AC16-EE6DB63E6862}"/>
              </a:ext>
            </a:extLst>
          </p:cNvPr>
          <p:cNvSpPr/>
          <p:nvPr/>
        </p:nvSpPr>
        <p:spPr>
          <a:xfrm>
            <a:off x="2710772" y="1737144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4D4512-800E-AA4C-BE01-3AFF2FE16B71}"/>
              </a:ext>
            </a:extLst>
          </p:cNvPr>
          <p:cNvSpPr txBox="1"/>
          <p:nvPr/>
        </p:nvSpPr>
        <p:spPr>
          <a:xfrm>
            <a:off x="4776937" y="1450228"/>
            <a:ext cx="10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Cloze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FA51EF9-FB44-004E-BBF9-801929D4DCCE}"/>
              </a:ext>
            </a:extLst>
          </p:cNvPr>
          <p:cNvSpPr/>
          <p:nvPr/>
        </p:nvSpPr>
        <p:spPr>
          <a:xfrm>
            <a:off x="4715786" y="1493331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47A1EC-3770-D247-B5EA-674E195A7070}"/>
              </a:ext>
            </a:extLst>
          </p:cNvPr>
          <p:cNvSpPr txBox="1"/>
          <p:nvPr/>
        </p:nvSpPr>
        <p:spPr>
          <a:xfrm>
            <a:off x="4782263" y="2083018"/>
            <a:ext cx="103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430A7DB-3461-944C-9865-82AC04CE76F1}"/>
              </a:ext>
            </a:extLst>
          </p:cNvPr>
          <p:cNvSpPr/>
          <p:nvPr/>
        </p:nvSpPr>
        <p:spPr>
          <a:xfrm>
            <a:off x="4715786" y="2125805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B267B4C-5CBB-574F-8751-F7126AA9BD3B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1937857" y="1889230"/>
            <a:ext cx="772915" cy="61271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3919FA9-D8F6-654A-B361-B4C57B38565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876842" y="1638603"/>
            <a:ext cx="838944" cy="25062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0743A62-C2A5-2446-91DF-3614EEBBF43F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876842" y="1889230"/>
            <a:ext cx="838944" cy="3886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728A0BC-6694-D34B-99B6-151B6D479098}"/>
              </a:ext>
            </a:extLst>
          </p:cNvPr>
          <p:cNvSpPr txBox="1"/>
          <p:nvPr/>
        </p:nvSpPr>
        <p:spPr>
          <a:xfrm>
            <a:off x="6226257" y="1461904"/>
            <a:ext cx="398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movie is interesting, It’s a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[z]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movie.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52DAC2-3B1F-514A-AB7A-96DA7440CA67}"/>
              </a:ext>
            </a:extLst>
          </p:cNvPr>
          <p:cNvSpPr txBox="1"/>
          <p:nvPr/>
        </p:nvSpPr>
        <p:spPr>
          <a:xfrm>
            <a:off x="6234646" y="2100947"/>
            <a:ext cx="385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movie is interesting…., </a:t>
            </a:r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TL,DR,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[z]…</a:t>
            </a:r>
            <a:endParaRPr kumimoji="1" lang="zh-CN" alt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43EBF67-CD91-384B-9E43-B59694EBC61D}"/>
              </a:ext>
            </a:extLst>
          </p:cNvPr>
          <p:cNvCxnSpPr>
            <a:cxnSpLocks/>
            <a:stCxn id="28" idx="3"/>
            <a:endCxn id="46" idx="1"/>
          </p:cNvCxnSpPr>
          <p:nvPr/>
        </p:nvCxnSpPr>
        <p:spPr>
          <a:xfrm>
            <a:off x="5881856" y="1645417"/>
            <a:ext cx="344401" cy="11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220E6D5-2931-1243-8691-4DF79A5467E3}"/>
              </a:ext>
            </a:extLst>
          </p:cNvPr>
          <p:cNvCxnSpPr>
            <a:cxnSpLocks/>
            <a:stCxn id="30" idx="3"/>
            <a:endCxn id="47" idx="1"/>
          </p:cNvCxnSpPr>
          <p:nvPr/>
        </p:nvCxnSpPr>
        <p:spPr>
          <a:xfrm>
            <a:off x="5881856" y="2277891"/>
            <a:ext cx="352790" cy="772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C2FDDDC-6C98-9643-B52F-B21DD832C9B4}"/>
              </a:ext>
            </a:extLst>
          </p:cNvPr>
          <p:cNvSpPr txBox="1"/>
          <p:nvPr/>
        </p:nvSpPr>
        <p:spPr>
          <a:xfrm>
            <a:off x="4915625" y="2878174"/>
            <a:ext cx="87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E1274100-2B7F-8349-AEBB-D8ED97F7581E}"/>
              </a:ext>
            </a:extLst>
          </p:cNvPr>
          <p:cNvSpPr/>
          <p:nvPr/>
        </p:nvSpPr>
        <p:spPr>
          <a:xfrm>
            <a:off x="4776937" y="2918753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A8B0664B-7267-4A48-9A49-2A0C7E4F4C6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943007" y="3070839"/>
            <a:ext cx="57523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787FDE89-B427-2545-8F36-6501E9D4582D}"/>
              </a:ext>
            </a:extLst>
          </p:cNvPr>
          <p:cNvCxnSpPr>
            <a:cxnSpLocks/>
            <a:stCxn id="23" idx="3"/>
            <a:endCxn id="75" idx="1"/>
          </p:cNvCxnSpPr>
          <p:nvPr/>
        </p:nvCxnSpPr>
        <p:spPr>
          <a:xfrm>
            <a:off x="1937857" y="2501946"/>
            <a:ext cx="772915" cy="69691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8FAF3B4-94E9-0C4B-B762-61CB4D603C89}"/>
              </a:ext>
            </a:extLst>
          </p:cNvPr>
          <p:cNvSpPr txBox="1"/>
          <p:nvPr/>
        </p:nvSpPr>
        <p:spPr>
          <a:xfrm>
            <a:off x="4915625" y="3517462"/>
            <a:ext cx="87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Auto</a:t>
            </a: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F951754A-3306-6D44-802C-09DD7D0B1D72}"/>
              </a:ext>
            </a:extLst>
          </p:cNvPr>
          <p:cNvSpPr/>
          <p:nvPr/>
        </p:nvSpPr>
        <p:spPr>
          <a:xfrm>
            <a:off x="4776937" y="3558041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5D05891-C71B-8847-814F-DF5B04C7CAA9}"/>
              </a:ext>
            </a:extLst>
          </p:cNvPr>
          <p:cNvSpPr txBox="1"/>
          <p:nvPr/>
        </p:nvSpPr>
        <p:spPr>
          <a:xfrm>
            <a:off x="2849460" y="3006194"/>
            <a:ext cx="87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Effort</a:t>
            </a: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006A10E6-EFBB-B944-861C-A9B660DBCD3E}"/>
              </a:ext>
            </a:extLst>
          </p:cNvPr>
          <p:cNvSpPr/>
          <p:nvPr/>
        </p:nvSpPr>
        <p:spPr>
          <a:xfrm>
            <a:off x="2710772" y="3046773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32FB5FA9-0446-3547-A157-EB7F902F5608}"/>
              </a:ext>
            </a:extLst>
          </p:cNvPr>
          <p:cNvCxnSpPr>
            <a:cxnSpLocks/>
            <a:stCxn id="75" idx="3"/>
            <a:endCxn id="58" idx="1"/>
          </p:cNvCxnSpPr>
          <p:nvPr/>
        </p:nvCxnSpPr>
        <p:spPr>
          <a:xfrm flipV="1">
            <a:off x="3876842" y="3070839"/>
            <a:ext cx="900095" cy="12802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2CD3C67B-45DC-A748-A300-5ECD5EC4A098}"/>
              </a:ext>
            </a:extLst>
          </p:cNvPr>
          <p:cNvCxnSpPr>
            <a:cxnSpLocks/>
            <a:stCxn id="75" idx="3"/>
            <a:endCxn id="72" idx="1"/>
          </p:cNvCxnSpPr>
          <p:nvPr/>
        </p:nvCxnSpPr>
        <p:spPr>
          <a:xfrm>
            <a:off x="3876842" y="3198859"/>
            <a:ext cx="900095" cy="5112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图片 83">
            <a:extLst>
              <a:ext uri="{FF2B5EF4-FFF2-40B4-BE49-F238E27FC236}">
                <a16:creationId xmlns:a16="http://schemas.microsoft.com/office/drawing/2014/main" id="{CB36B049-56C5-8A42-8D8D-19D838D6AF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53" y="2748517"/>
            <a:ext cx="589469" cy="552355"/>
          </a:xfrm>
          <a:prstGeom prst="rect">
            <a:avLst/>
          </a:prstGeom>
        </p:spPr>
      </p:pic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328F53B7-E1A7-3846-BD1C-B56D3FBE43B3}"/>
              </a:ext>
            </a:extLst>
          </p:cNvPr>
          <p:cNvCxnSpPr>
            <a:cxnSpLocks/>
          </p:cNvCxnSpPr>
          <p:nvPr/>
        </p:nvCxnSpPr>
        <p:spPr>
          <a:xfrm>
            <a:off x="5938637" y="3710126"/>
            <a:ext cx="57523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:a16="http://schemas.microsoft.com/office/drawing/2014/main" id="{70C220BF-824C-CF44-B024-5125DE45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53" y="3437584"/>
            <a:ext cx="575239" cy="550046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7ED2CA11-319C-B642-BF18-58976C4BA104}"/>
              </a:ext>
            </a:extLst>
          </p:cNvPr>
          <p:cNvSpPr txBox="1"/>
          <p:nvPr/>
        </p:nvSpPr>
        <p:spPr>
          <a:xfrm>
            <a:off x="8287392" y="3315340"/>
            <a:ext cx="9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A9E77527-0392-4A4A-9FE2-6D86D324F300}"/>
              </a:ext>
            </a:extLst>
          </p:cNvPr>
          <p:cNvSpPr/>
          <p:nvPr/>
        </p:nvSpPr>
        <p:spPr>
          <a:xfrm>
            <a:off x="8189814" y="3347921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5123D9FC-85FB-644A-8108-A2E0E40368C6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9355884" y="3500007"/>
            <a:ext cx="57523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4C60CBDF-E7DA-A048-904F-0A077C4CA6D8}"/>
              </a:ext>
            </a:extLst>
          </p:cNvPr>
          <p:cNvSpPr txBox="1"/>
          <p:nvPr/>
        </p:nvSpPr>
        <p:spPr>
          <a:xfrm>
            <a:off x="8108717" y="3865357"/>
            <a:ext cx="136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1DFB17BB-2207-BF41-8358-73D4AC05D97D}"/>
              </a:ext>
            </a:extLst>
          </p:cNvPr>
          <p:cNvSpPr/>
          <p:nvPr/>
        </p:nvSpPr>
        <p:spPr>
          <a:xfrm>
            <a:off x="8189814" y="3905936"/>
            <a:ext cx="1166070" cy="304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4F76CD14-05D2-3D4A-9927-CE504044B60E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 flipV="1">
            <a:off x="7234492" y="3500007"/>
            <a:ext cx="955322" cy="2126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134D7E86-69CA-784F-BABE-965C5CAA4F2D}"/>
              </a:ext>
            </a:extLst>
          </p:cNvPr>
          <p:cNvCxnSpPr>
            <a:cxnSpLocks/>
            <a:stCxn id="86" idx="3"/>
            <a:endCxn id="91" idx="1"/>
          </p:cNvCxnSpPr>
          <p:nvPr/>
        </p:nvCxnSpPr>
        <p:spPr>
          <a:xfrm>
            <a:off x="7234492" y="3712607"/>
            <a:ext cx="955322" cy="3454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48BF95EE-9F9F-5D43-9D89-1606F44BD1DD}"/>
              </a:ext>
            </a:extLst>
          </p:cNvPr>
          <p:cNvCxnSpPr>
            <a:cxnSpLocks/>
          </p:cNvCxnSpPr>
          <p:nvPr/>
        </p:nvCxnSpPr>
        <p:spPr>
          <a:xfrm>
            <a:off x="9355884" y="4066652"/>
            <a:ext cx="57523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476AB031-05D1-4A46-BA7D-1954EAAF437B}"/>
                  </a:ext>
                </a:extLst>
              </p:cNvPr>
              <p:cNvSpPr txBox="1"/>
              <p:nvPr/>
            </p:nvSpPr>
            <p:spPr>
              <a:xfrm>
                <a:off x="10091984" y="3291137"/>
                <a:ext cx="1354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476AB031-05D1-4A46-BA7D-1954EAAF4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984" y="3291137"/>
                <a:ext cx="1354217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圆角矩形 98">
            <a:extLst>
              <a:ext uri="{FF2B5EF4-FFF2-40B4-BE49-F238E27FC236}">
                <a16:creationId xmlns:a16="http://schemas.microsoft.com/office/drawing/2014/main" id="{D28D9B07-DB2C-3A43-B03A-47AA8219272A}"/>
              </a:ext>
            </a:extLst>
          </p:cNvPr>
          <p:cNvSpPr/>
          <p:nvPr/>
        </p:nvSpPr>
        <p:spPr>
          <a:xfrm>
            <a:off x="10148496" y="4003960"/>
            <a:ext cx="486533" cy="120506"/>
          </a:xfrm>
          <a:prstGeom prst="roundRect">
            <a:avLst/>
          </a:prstGeom>
          <a:solidFill>
            <a:srgbClr val="C0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FBF99C3F-3677-CF4A-AC3E-2DA3F86180D8}"/>
              </a:ext>
            </a:extLst>
          </p:cNvPr>
          <p:cNvSpPr/>
          <p:nvPr/>
        </p:nvSpPr>
        <p:spPr>
          <a:xfrm>
            <a:off x="10733338" y="4002793"/>
            <a:ext cx="486533" cy="120506"/>
          </a:xfrm>
          <a:prstGeom prst="roundRect">
            <a:avLst/>
          </a:prstGeom>
          <a:solidFill>
            <a:srgbClr val="C0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CFC4188F-D348-5F4B-BF6C-45088578A5CE}"/>
              </a:ext>
            </a:extLst>
          </p:cNvPr>
          <p:cNvSpPr/>
          <p:nvPr/>
        </p:nvSpPr>
        <p:spPr>
          <a:xfrm>
            <a:off x="11314026" y="4003763"/>
            <a:ext cx="486533" cy="120506"/>
          </a:xfrm>
          <a:prstGeom prst="roundRect">
            <a:avLst/>
          </a:prstGeom>
          <a:solidFill>
            <a:srgbClr val="C0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FA466BCA-52BF-3A4E-A6DC-72FDFD9E3F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7771" y="5038159"/>
            <a:ext cx="1100070" cy="1021493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3C345EF6-BF44-D14A-8AE3-9ABB7D4B993B}"/>
              </a:ext>
            </a:extLst>
          </p:cNvPr>
          <p:cNvSpPr txBox="1"/>
          <p:nvPr/>
        </p:nvSpPr>
        <p:spPr>
          <a:xfrm>
            <a:off x="6923995" y="461662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mic Sans MS" panose="030F0902030302020204" pitchFamily="66" charset="0"/>
              </a:rPr>
              <a:t>Cloze or Prefix?</a:t>
            </a:r>
            <a:endParaRPr kumimoji="1" lang="zh-CN" altLang="en-US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733E9A4-7F2D-5C43-A194-085320FBD383}"/>
              </a:ext>
            </a:extLst>
          </p:cNvPr>
          <p:cNvSpPr txBox="1"/>
          <p:nvPr/>
        </p:nvSpPr>
        <p:spPr>
          <a:xfrm>
            <a:off x="5480943" y="5888424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mic Sans MS" panose="030F0902030302020204" pitchFamily="66" charset="0"/>
              </a:rPr>
              <a:t>Human</a:t>
            </a:r>
            <a:r>
              <a:rPr kumimoji="1" lang="zh-CN" altLang="en-US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Comic Sans MS" panose="030F0902030302020204" pitchFamily="66" charset="0"/>
              </a:rPr>
              <a:t>or</a:t>
            </a:r>
            <a:r>
              <a:rPr kumimoji="1" lang="zh-CN" altLang="en-US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Comic Sans MS" panose="030F0902030302020204" pitchFamily="66" charset="0"/>
              </a:rPr>
              <a:t>Auto?</a:t>
            </a:r>
            <a:endParaRPr kumimoji="1" lang="zh-CN" altLang="en-US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704226B-4DC6-F34B-81DE-339ECDDB885B}"/>
              </a:ext>
            </a:extLst>
          </p:cNvPr>
          <p:cNvSpPr txBox="1"/>
          <p:nvPr/>
        </p:nvSpPr>
        <p:spPr>
          <a:xfrm>
            <a:off x="8464353" y="584511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mic Sans MS" panose="030F0902030302020204" pitchFamily="66" charset="0"/>
              </a:rPr>
              <a:t>Discrete or Continuous?</a:t>
            </a:r>
            <a:endParaRPr kumimoji="1" lang="zh-CN" altLang="en-US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9" name="右箭头 108">
            <a:extLst>
              <a:ext uri="{FF2B5EF4-FFF2-40B4-BE49-F238E27FC236}">
                <a16:creationId xmlns:a16="http://schemas.microsoft.com/office/drawing/2014/main" id="{661E6F37-8123-D14E-BEC1-34A62AC9AC8A}"/>
              </a:ext>
            </a:extLst>
          </p:cNvPr>
          <p:cNvSpPr/>
          <p:nvPr/>
        </p:nvSpPr>
        <p:spPr>
          <a:xfrm>
            <a:off x="3936715" y="5407772"/>
            <a:ext cx="1475334" cy="168036"/>
          </a:xfrm>
          <a:prstGeom prst="rightArrow">
            <a:avLst/>
          </a:prstGeom>
          <a:solidFill>
            <a:srgbClr val="C00000">
              <a:alpha val="2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46" grpId="0"/>
      <p:bldP spid="47" grpId="0"/>
      <p:bldP spid="57" grpId="0"/>
      <p:bldP spid="58" grpId="0" animBg="1"/>
      <p:bldP spid="71" grpId="0"/>
      <p:bldP spid="72" grpId="0" animBg="1"/>
      <p:bldP spid="74" grpId="0"/>
      <p:bldP spid="75" grpId="0" animBg="1"/>
      <p:bldP spid="87" grpId="0"/>
      <p:bldP spid="88" grpId="0" animBg="1"/>
      <p:bldP spid="90" grpId="0"/>
      <p:bldP spid="91" grpId="0" animBg="1"/>
      <p:bldP spid="98" grpId="0"/>
      <p:bldP spid="99" grpId="0" animBg="1"/>
      <p:bldP spid="100" grpId="0" animBg="1"/>
      <p:bldP spid="101" grpId="0" animBg="1"/>
      <p:bldP spid="103" grpId="0"/>
      <p:bldP spid="106" grpId="0"/>
      <p:bldP spid="107" grpId="0"/>
      <p:bldP spid="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1A8FB3-46DE-2F48-9FA0-3D0DDD7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E54178-DE49-884C-B997-E4EADA710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807" y="2886124"/>
            <a:ext cx="8531630" cy="922466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D2093E-A3CD-2246-96CC-8365C774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35" y="2911931"/>
            <a:ext cx="857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2FF9A-685A-0643-B6B7-1CC81942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Prompt Engineering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74D94-05D1-6B45-A3FA-86297375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7E9AD3-CF06-9A45-8354-CC4B1826BCE9}"/>
              </a:ext>
            </a:extLst>
          </p:cNvPr>
          <p:cNvSpPr/>
          <p:nvPr/>
        </p:nvSpPr>
        <p:spPr>
          <a:xfrm>
            <a:off x="4319170" y="2978132"/>
            <a:ext cx="7034630" cy="3042218"/>
          </a:xfrm>
          <a:prstGeom prst="rect">
            <a:avLst/>
          </a:prstGeom>
          <a:solidFill>
            <a:schemeClr val="accent4">
              <a:lumMod val="20000"/>
              <a:lumOff val="80000"/>
              <a:alpha val="5000"/>
            </a:schemeClr>
          </a:solidFill>
          <a:ln w="31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90B9520-8EFE-AA4F-810E-4D52A826BB40}"/>
              </a:ext>
            </a:extLst>
          </p:cNvPr>
          <p:cNvSpPr/>
          <p:nvPr/>
        </p:nvSpPr>
        <p:spPr>
          <a:xfrm>
            <a:off x="4398312" y="3031657"/>
            <a:ext cx="3544546" cy="951339"/>
          </a:xfrm>
          <a:prstGeom prst="roundRect">
            <a:avLst/>
          </a:pr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Mining-based and Paraphrasing-based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We Know What Language Models Know?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3B96C47-EE55-8347-99DA-EA19971A0F13}"/>
              </a:ext>
            </a:extLst>
          </p:cNvPr>
          <p:cNvSpPr/>
          <p:nvPr/>
        </p:nvSpPr>
        <p:spPr>
          <a:xfrm>
            <a:off x="4398312" y="4075278"/>
            <a:ext cx="3544545" cy="951339"/>
          </a:xfrm>
          <a:prstGeom prst="roundRect">
            <a:avLst/>
          </a:pr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Searching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AUTOPROMPT: Eliciting Knowledge from Language Models with Automatically Generated Prompts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FA64516-D3FB-504D-8458-10F5ADFCFACE}"/>
              </a:ext>
            </a:extLst>
          </p:cNvPr>
          <p:cNvSpPr/>
          <p:nvPr/>
        </p:nvSpPr>
        <p:spPr>
          <a:xfrm>
            <a:off x="628427" y="3616126"/>
            <a:ext cx="3414574" cy="116167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Prompt-tuning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Exploiting Cloze Questions for Few Shot Text Classiﬁcation and Natural Language Inference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4DF6E3-D293-9942-8998-B5D4563ED440}"/>
              </a:ext>
            </a:extLst>
          </p:cNvPr>
          <p:cNvSpPr txBox="1"/>
          <p:nvPr/>
        </p:nvSpPr>
        <p:spPr>
          <a:xfrm>
            <a:off x="8339560" y="5569114"/>
            <a:ext cx="2730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Differentially Optimized</a:t>
            </a:r>
            <a:endParaRPr lang="zh-CN" altLang="en-US" sz="2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00228B-57F8-4B49-93A4-F13991FB1C9C}"/>
              </a:ext>
            </a:extLst>
          </p:cNvPr>
          <p:cNvSpPr txBox="1"/>
          <p:nvPr/>
        </p:nvSpPr>
        <p:spPr>
          <a:xfrm>
            <a:off x="545118" y="3025534"/>
            <a:ext cx="356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Manually created prompts</a:t>
            </a:r>
            <a:endParaRPr lang="zh-CN" altLang="en-US" sz="24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354672-A492-E14F-B2EB-3382F038D71F}"/>
              </a:ext>
            </a:extLst>
          </p:cNvPr>
          <p:cNvSpPr txBox="1"/>
          <p:nvPr/>
        </p:nvSpPr>
        <p:spPr>
          <a:xfrm>
            <a:off x="5225399" y="2602803"/>
            <a:ext cx="550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 created prompts</a:t>
            </a:r>
            <a:endParaRPr kumimoji="1" lang="zh-CN" altLang="en-US" sz="2400" b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A5C0018-BA49-A54B-A80A-07BD24D18031}"/>
              </a:ext>
            </a:extLst>
          </p:cNvPr>
          <p:cNvSpPr/>
          <p:nvPr/>
        </p:nvSpPr>
        <p:spPr>
          <a:xfrm>
            <a:off x="4043001" y="4335646"/>
            <a:ext cx="258138" cy="23375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C0F8694-B916-0047-AE97-43EAFA76F94F}"/>
              </a:ext>
            </a:extLst>
          </p:cNvPr>
          <p:cNvSpPr/>
          <p:nvPr/>
        </p:nvSpPr>
        <p:spPr>
          <a:xfrm>
            <a:off x="8114868" y="3056650"/>
            <a:ext cx="3142113" cy="83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 Understands, Too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0AD1FF4-E595-1B42-9F85-ADB7938867E0}"/>
              </a:ext>
            </a:extLst>
          </p:cNvPr>
          <p:cNvSpPr/>
          <p:nvPr/>
        </p:nvSpPr>
        <p:spPr>
          <a:xfrm>
            <a:off x="8114868" y="4012433"/>
            <a:ext cx="3142114" cy="77896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How to Ask: Querying LMs with Mixtures of Soft Prompts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B2DEEEE-4119-6E4F-8D99-BDA34E80D5F7}"/>
              </a:ext>
            </a:extLst>
          </p:cNvPr>
          <p:cNvSpPr/>
          <p:nvPr/>
        </p:nvSpPr>
        <p:spPr>
          <a:xfrm>
            <a:off x="8114868" y="4906171"/>
            <a:ext cx="3142114" cy="61484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Factual Probing Is [MASK]: Learning vs. Learning to Recall</a:t>
            </a: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CAADC0E-9984-A545-8770-9CDB9AA7F048}"/>
              </a:ext>
            </a:extLst>
          </p:cNvPr>
          <p:cNvSpPr/>
          <p:nvPr/>
        </p:nvSpPr>
        <p:spPr>
          <a:xfrm>
            <a:off x="7936569" y="4456951"/>
            <a:ext cx="184587" cy="233756"/>
          </a:xfrm>
          <a:prstGeom prst="right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8FBA799-1C37-EB4F-A0EE-0425A86891E9}"/>
              </a:ext>
            </a:extLst>
          </p:cNvPr>
          <p:cNvSpPr/>
          <p:nvPr/>
        </p:nvSpPr>
        <p:spPr>
          <a:xfrm>
            <a:off x="609868" y="4895080"/>
            <a:ext cx="3436799" cy="8131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In-context</a:t>
            </a:r>
            <a:r>
              <a:rPr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Models are Few-Shot Learners (GPT-3)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281A35F-0D57-FA46-9795-2ED0832F0F7D}"/>
              </a:ext>
            </a:extLst>
          </p:cNvPr>
          <p:cNvSpPr/>
          <p:nvPr/>
        </p:nvSpPr>
        <p:spPr>
          <a:xfrm>
            <a:off x="4398312" y="5124493"/>
            <a:ext cx="3544544" cy="813150"/>
          </a:xfrm>
          <a:prstGeom prst="roundRect">
            <a:avLst/>
          </a:pr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Separate Model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 pre-trained language models better few-shot learners.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46EE4-077A-3340-81A1-95090731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8650" y="1942196"/>
            <a:ext cx="1214127" cy="10940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9942B3-CDE4-6149-A244-9B26B12238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4486" y="1172017"/>
            <a:ext cx="1484166" cy="13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863A94-AB70-134D-A31B-3DAF91ED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2A6D29-00E3-C949-8249-F8E564D41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533" y="2863968"/>
            <a:ext cx="7820288" cy="922466"/>
          </a:xfrm>
        </p:spPr>
        <p:txBody>
          <a:bodyPr/>
          <a:lstStyle/>
          <a:p>
            <a:r>
              <a:rPr kumimoji="1" lang="en-US" altLang="zh-CN" dirty="0"/>
              <a:t>Answer Engineering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8F71ED-5903-FC4F-BD8C-58C95AFC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87581" y="2794681"/>
            <a:ext cx="440206" cy="8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600BE2F-F9A5-F342-9CDA-AF9E3CE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92" y="1454885"/>
            <a:ext cx="8694726" cy="24456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40ADF52-C1DA-DD4A-8573-207410DBAB52}"/>
              </a:ext>
            </a:extLst>
          </p:cNvPr>
          <p:cNvSpPr/>
          <p:nvPr/>
        </p:nvSpPr>
        <p:spPr>
          <a:xfrm>
            <a:off x="381782" y="3353992"/>
            <a:ext cx="4894554" cy="30023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D80AC7-1A10-3E44-8092-E3DE20C9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Answer Engineering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F0156-1ED4-5146-823E-C9189AED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EB97E56-2A08-3343-8067-7218BD1A2419}"/>
              </a:ext>
            </a:extLst>
          </p:cNvPr>
          <p:cNvSpPr/>
          <p:nvPr/>
        </p:nvSpPr>
        <p:spPr>
          <a:xfrm>
            <a:off x="825843" y="4941507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Filled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b="1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bad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950E4D1-51A8-EF43-8C4F-9AB17E1FBEF2}"/>
              </a:ext>
            </a:extLst>
          </p:cNvPr>
          <p:cNvSpPr/>
          <p:nvPr/>
        </p:nvSpPr>
        <p:spPr>
          <a:xfrm>
            <a:off x="3052188" y="4938040"/>
            <a:ext cx="2008697" cy="7936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Answered Prompt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I love this movie, it was a </a:t>
            </a:r>
            <a:r>
              <a:rPr kumimoji="1" lang="en-US" altLang="zh-CN" sz="1600" b="1" dirty="0">
                <a:solidFill>
                  <a:srgbClr val="135B8A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good</a:t>
            </a:r>
            <a:r>
              <a:rPr kumimoji="1" lang="en-US" altLang="zh-CN" sz="1600" dirty="0">
                <a:solidFill>
                  <a:schemeClr val="tx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movie.</a:t>
            </a:r>
            <a:endParaRPr kumimoji="1" lang="zh-CN" altLang="en-US" sz="1600" dirty="0">
              <a:solidFill>
                <a:schemeClr val="tx1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3BF202A-E758-0041-9EAF-B650039F3254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830192" y="5735160"/>
            <a:ext cx="1144631" cy="5108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F90D75F-E95A-3A4F-9FDF-73C2FB8F69B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74823" y="5731693"/>
            <a:ext cx="1081714" cy="5143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BD455F6C-B980-074A-81D3-1CFE32208CC1}"/>
              </a:ext>
            </a:extLst>
          </p:cNvPr>
          <p:cNvSpPr/>
          <p:nvPr/>
        </p:nvSpPr>
        <p:spPr>
          <a:xfrm>
            <a:off x="1586910" y="5467565"/>
            <a:ext cx="410362" cy="24432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2E0D2B3-9A2A-F743-8B24-835F8FCE92BB}"/>
              </a:ext>
            </a:extLst>
          </p:cNvPr>
          <p:cNvSpPr/>
          <p:nvPr/>
        </p:nvSpPr>
        <p:spPr>
          <a:xfrm>
            <a:off x="3748177" y="5464098"/>
            <a:ext cx="497343" cy="24432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B317C4-2D63-C347-8EE1-B45EC0E532B2}"/>
              </a:ext>
            </a:extLst>
          </p:cNvPr>
          <p:cNvSpPr txBox="1"/>
          <p:nvPr/>
        </p:nvSpPr>
        <p:spPr>
          <a:xfrm>
            <a:off x="2402507" y="4398492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mbria" panose="02040503050406030204" pitchFamily="18" charset="0"/>
                <a:cs typeface="Calibri" panose="020F0502020204030204" pitchFamily="34" charset="0"/>
              </a:rPr>
              <a:t>Answer</a:t>
            </a:r>
            <a:endParaRPr kumimoji="1" lang="zh-CN" altLang="en-US" b="1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1B8CC7E-FFAC-B64F-8AD6-98F70DCAF53D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5400000" flipH="1" flipV="1">
            <a:off x="1532932" y="4842317"/>
            <a:ext cx="1128734" cy="610416"/>
          </a:xfrm>
          <a:prstGeom prst="bentConnector4">
            <a:avLst>
              <a:gd name="adj1" fmla="val -20253"/>
              <a:gd name="adj2" fmla="val -1901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2251A319-CF59-D340-BC31-E9F8E2A226C1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 flipH="1">
            <a:off x="3129936" y="4841513"/>
            <a:ext cx="1125267" cy="608559"/>
          </a:xfrm>
          <a:prstGeom prst="bentConnector4">
            <a:avLst>
              <a:gd name="adj1" fmla="val -20315"/>
              <a:gd name="adj2" fmla="val -1845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2BE2290-E4F6-6646-BDB1-0C578EC1CE37}"/>
                  </a:ext>
                </a:extLst>
              </p:cNvPr>
              <p:cNvSpPr txBox="1"/>
              <p:nvPr/>
            </p:nvSpPr>
            <p:spPr>
              <a:xfrm>
                <a:off x="872797" y="3767690"/>
                <a:ext cx="224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Answer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𝒁</m:t>
                    </m:r>
                  </m:oMath>
                </a14:m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  <a:sym typeface="Wingdings" pitchFamily="2" charset="2"/>
                  </a:rPr>
                  <a:t></a:t>
                </a:r>
                <a:r>
                  <a:rPr kumimoji="1" lang="en-US" altLang="zh-CN" b="1" dirty="0">
                    <a:solidFill>
                      <a:srgbClr val="135B8A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Label: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135B8A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</m:oMath>
                </a14:m>
                <a:endParaRPr kumimoji="1" lang="zh-CN" altLang="en-US" b="1" dirty="0">
                  <a:solidFill>
                    <a:srgbClr val="135B8A"/>
                  </a:solidFill>
                  <a:latin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2BE2290-E4F6-6646-BDB1-0C578EC1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97" y="3767690"/>
                <a:ext cx="2248949" cy="369332"/>
              </a:xfrm>
              <a:prstGeom prst="rect">
                <a:avLst/>
              </a:prstGeom>
              <a:blipFill>
                <a:blip r:embed="rId3"/>
                <a:stretch>
                  <a:fillRect l="-1685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BB0A864-D8FD-724B-B8DB-91C6277082AF}"/>
              </a:ext>
            </a:extLst>
          </p:cNvPr>
          <p:cNvCxnSpPr>
            <a:cxnSpLocks/>
          </p:cNvCxnSpPr>
          <p:nvPr/>
        </p:nvCxnSpPr>
        <p:spPr>
          <a:xfrm flipV="1">
            <a:off x="2895398" y="4232963"/>
            <a:ext cx="0" cy="218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DDB2922-942E-0E4B-88AE-3052E129A9BD}"/>
              </a:ext>
            </a:extLst>
          </p:cNvPr>
          <p:cNvSpPr txBox="1"/>
          <p:nvPr/>
        </p:nvSpPr>
        <p:spPr>
          <a:xfrm>
            <a:off x="3082810" y="3668285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Good: Positive</a:t>
            </a:r>
          </a:p>
          <a:p>
            <a:r>
              <a:rPr kumimoji="1" lang="en-US" altLang="zh-CN" sz="1600" dirty="0">
                <a:latin typeface="Comic Sans MS" panose="030F0902030302020204" pitchFamily="66" charset="0"/>
                <a:cs typeface="Calibri" panose="020F0502020204030204" pitchFamily="34" charset="0"/>
              </a:rPr>
              <a:t>Bad: Negative</a:t>
            </a:r>
            <a:endParaRPr kumimoji="1" lang="zh-CN" altLang="en-US" sz="1600" dirty="0"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D117389-1A6A-944B-B4FE-303CAECA21A8}"/>
              </a:ext>
            </a:extLst>
          </p:cNvPr>
          <p:cNvSpPr/>
          <p:nvPr/>
        </p:nvSpPr>
        <p:spPr>
          <a:xfrm>
            <a:off x="896251" y="3645057"/>
            <a:ext cx="3775046" cy="587906"/>
          </a:xfrm>
          <a:prstGeom prst="roundRect">
            <a:avLst/>
          </a:prstGeom>
          <a:noFill/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8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EA5487-4C8F-3243-855D-F4DDA69F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F7B68E-2E20-CC48-9457-FED039FF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Papers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26CF5-D81E-AC46-A0BD-B1F34837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40" y="2822185"/>
            <a:ext cx="957679" cy="831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D008A0-0461-2F46-92AF-F3331D50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639" y="2779370"/>
            <a:ext cx="1033049" cy="9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4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B83DD0-C8B3-0943-ACC3-CA1FED35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7954B0-B972-3B4F-B440-96C7D3D6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93" y="1347932"/>
            <a:ext cx="5458131" cy="48924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F1215F-B84E-CA42-9E05-CFAEFFA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GPT-3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0DAB13-F102-BB42-A74B-29737F692CF1}"/>
              </a:ext>
            </a:extLst>
          </p:cNvPr>
          <p:cNvSpPr/>
          <p:nvPr/>
        </p:nvSpPr>
        <p:spPr>
          <a:xfrm>
            <a:off x="7801417" y="3162611"/>
            <a:ext cx="2859890" cy="1536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BDEF1F-24EA-1940-B496-B610A10CAAC7}"/>
              </a:ext>
            </a:extLst>
          </p:cNvPr>
          <p:cNvSpPr txBox="1"/>
          <p:nvPr/>
        </p:nvSpPr>
        <p:spPr>
          <a:xfrm>
            <a:off x="8114886" y="3188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A7F0A-A9AD-C04C-BA37-6A027C30C7C5}"/>
              </a:ext>
            </a:extLst>
          </p:cNvPr>
          <p:cNvSpPr txBox="1"/>
          <p:nvPr/>
        </p:nvSpPr>
        <p:spPr>
          <a:xfrm>
            <a:off x="8074305" y="3922065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850CEC-7D0D-DF43-9090-7B1990F8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84206" y="3188083"/>
            <a:ext cx="230680" cy="4364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058401-5B79-3C45-9C6A-70EF7F50B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601" y="3933643"/>
            <a:ext cx="272376" cy="3508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19F835-5DAF-A746-8EE9-2121751EEC35}"/>
              </a:ext>
            </a:extLst>
          </p:cNvPr>
          <p:cNvSpPr txBox="1"/>
          <p:nvPr/>
        </p:nvSpPr>
        <p:spPr>
          <a:xfrm>
            <a:off x="8254479" y="3454774"/>
            <a:ext cx="20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Human + Discrete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C6211B-F67E-D54D-A9B7-25E8626296AE}"/>
              </a:ext>
            </a:extLst>
          </p:cNvPr>
          <p:cNvSpPr txBox="1"/>
          <p:nvPr/>
        </p:nvSpPr>
        <p:spPr>
          <a:xfrm>
            <a:off x="8254479" y="4187812"/>
            <a:ext cx="201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Token, Span, Sent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BA161D-EC7A-1C4B-8149-4B4B48C755A8}"/>
              </a:ext>
            </a:extLst>
          </p:cNvPr>
          <p:cNvSpPr txBox="1"/>
          <p:nvPr/>
        </p:nvSpPr>
        <p:spPr>
          <a:xfrm>
            <a:off x="698655" y="6369639"/>
            <a:ext cx="35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Models are Few-Shot Learners</a:t>
            </a:r>
          </a:p>
        </p:txBody>
      </p:sp>
    </p:spTree>
    <p:extLst>
      <p:ext uri="{BB962C8B-B14F-4D97-AF65-F5344CB8AC3E}">
        <p14:creationId xmlns:p14="http://schemas.microsoft.com/office/powerpoint/2010/main" val="242118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B644AD3-E8E9-924A-ACAE-211979079ADD}"/>
              </a:ext>
            </a:extLst>
          </p:cNvPr>
          <p:cNvSpPr/>
          <p:nvPr/>
        </p:nvSpPr>
        <p:spPr>
          <a:xfrm>
            <a:off x="1234443" y="3286955"/>
            <a:ext cx="9595475" cy="2419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EF0D37-B0CA-BF4B-91B3-2921A160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 Classification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BADEA-684D-D04F-BCFE-7206C769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9324D8-06EF-0640-85BA-370703BEB7DD}"/>
              </a:ext>
            </a:extLst>
          </p:cNvPr>
          <p:cNvSpPr txBox="1"/>
          <p:nvPr/>
        </p:nvSpPr>
        <p:spPr>
          <a:xfrm>
            <a:off x="712269" y="6369639"/>
            <a:ext cx="881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Benchmarking Zero-shot Text Classification: Datasets, Evaluation and Entailment Approach, EMNLP 2019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AF7309-C705-594E-AD4C-ADB145F6408A}"/>
              </a:ext>
            </a:extLst>
          </p:cNvPr>
          <p:cNvSpPr txBox="1"/>
          <p:nvPr/>
        </p:nvSpPr>
        <p:spPr>
          <a:xfrm>
            <a:off x="1992472" y="3519189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Comic Sans MS" panose="030F0902030302020204" pitchFamily="66" charset="0"/>
              </a:rPr>
              <a:t>Topic detection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E22636-ACE3-7C4F-AB6F-EE554DDED691}"/>
              </a:ext>
            </a:extLst>
          </p:cNvPr>
          <p:cNvSpPr txBox="1"/>
          <p:nvPr/>
        </p:nvSpPr>
        <p:spPr>
          <a:xfrm>
            <a:off x="1992472" y="4383096"/>
            <a:ext cx="2164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Comic Sans MS" panose="030F0902030302020204" pitchFamily="66" charset="0"/>
              </a:rPr>
              <a:t>Emotion detection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F4FF99-77B9-D645-A815-819A6D7B8C1E}"/>
              </a:ext>
            </a:extLst>
          </p:cNvPr>
          <p:cNvSpPr txBox="1"/>
          <p:nvPr/>
        </p:nvSpPr>
        <p:spPr>
          <a:xfrm>
            <a:off x="1972419" y="5189526"/>
            <a:ext cx="2367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Situation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327465-FF87-C447-8E3D-2FC60BA0FEC3}"/>
              </a:ext>
            </a:extLst>
          </p:cNvPr>
          <p:cNvSpPr txBox="1"/>
          <p:nvPr/>
        </p:nvSpPr>
        <p:spPr>
          <a:xfrm>
            <a:off x="4183780" y="3519189"/>
            <a:ext cx="600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text is about </a:t>
            </a:r>
            <a:r>
              <a:rPr kumimoji="1" lang="en-US" altLang="zh-CN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{“health”, “ﬁnance”, “politics”, “sports”, etc.}</a:t>
            </a:r>
            <a:endParaRPr kumimoji="1" lang="zh-CN" altLang="en-US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FB5764-0542-FE44-9E49-8A18DF87B363}"/>
              </a:ext>
            </a:extLst>
          </p:cNvPr>
          <p:cNvSpPr txBox="1"/>
          <p:nvPr/>
        </p:nvSpPr>
        <p:spPr>
          <a:xfrm>
            <a:off x="4183780" y="4383096"/>
            <a:ext cx="566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text expresses </a:t>
            </a:r>
            <a:r>
              <a:rPr kumimoji="1"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{“anger”, “joy”, “sadness”, “fear”, etc.} </a:t>
            </a:r>
            <a:endParaRPr kumimoji="1" lang="zh-CN" altLang="en-US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DCDBAB-4824-5648-A1F9-C6DE36955908}"/>
              </a:ext>
            </a:extLst>
          </p:cNvPr>
          <p:cNvSpPr txBox="1"/>
          <p:nvPr/>
        </p:nvSpPr>
        <p:spPr>
          <a:xfrm>
            <a:off x="4183780" y="5189526"/>
            <a:ext cx="471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people there need </a:t>
            </a:r>
            <a:r>
              <a:rPr kumimoji="1" lang="en-US" altLang="zh-CN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{“shelter”, “water”, · · · } </a:t>
            </a:r>
            <a:endParaRPr kumimoji="1" lang="zh-CN" altLang="en-US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F2119C-6DBC-AF4C-AB72-E841C5C9C86C}"/>
              </a:ext>
            </a:extLst>
          </p:cNvPr>
          <p:cNvSpPr/>
          <p:nvPr/>
        </p:nvSpPr>
        <p:spPr>
          <a:xfrm>
            <a:off x="7726990" y="1681965"/>
            <a:ext cx="3102928" cy="12630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5C70C2-37FA-824D-AEDE-E02403A0DC72}"/>
              </a:ext>
            </a:extLst>
          </p:cNvPr>
          <p:cNvSpPr txBox="1"/>
          <p:nvPr/>
        </p:nvSpPr>
        <p:spPr>
          <a:xfrm>
            <a:off x="7870472" y="169995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sz="14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7B0A6-A42A-3D43-ACA9-C5D335F21564}"/>
              </a:ext>
            </a:extLst>
          </p:cNvPr>
          <p:cNvSpPr txBox="1"/>
          <p:nvPr/>
        </p:nvSpPr>
        <p:spPr>
          <a:xfrm>
            <a:off x="7892040" y="2299674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sz="14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B399A19-7745-F741-80B3-FFB85705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69198" y="1707437"/>
            <a:ext cx="145591" cy="2754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87DB05-1F85-0045-8643-3820B00C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634" y="2311252"/>
            <a:ext cx="189077" cy="24358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CDF01A3-76B9-A64F-82AE-4376CB658042}"/>
              </a:ext>
            </a:extLst>
          </p:cNvPr>
          <p:cNvSpPr txBox="1"/>
          <p:nvPr/>
        </p:nvSpPr>
        <p:spPr>
          <a:xfrm>
            <a:off x="8104342" y="1962965"/>
            <a:ext cx="230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Cloze + Human + Discrete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950BCC-CB96-6F4F-BAF5-4DA0A73DE3E9}"/>
              </a:ext>
            </a:extLst>
          </p:cNvPr>
          <p:cNvSpPr txBox="1"/>
          <p:nvPr/>
        </p:nvSpPr>
        <p:spPr>
          <a:xfrm>
            <a:off x="8072214" y="2565421"/>
            <a:ext cx="2346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Token + Human + Discrete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6DAB318-6639-9C4A-AB35-8F9DBF5D77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3406" y="3519189"/>
            <a:ext cx="372048" cy="36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B0C739E-3C7C-ED45-AC62-94A2B593AD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423" y="5172359"/>
            <a:ext cx="415996" cy="3606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E305D5-9C56-A849-B1A8-2A6E8A7C70F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455" y="4334734"/>
            <a:ext cx="481932" cy="45592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2F689A0-694F-3548-8E6A-38FA87CA6924}"/>
              </a:ext>
            </a:extLst>
          </p:cNvPr>
          <p:cNvSpPr/>
          <p:nvPr/>
        </p:nvSpPr>
        <p:spPr>
          <a:xfrm>
            <a:off x="1234442" y="1678145"/>
            <a:ext cx="6104399" cy="1292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9B4766-2BBE-F442-8A8F-E69C4AB27222}"/>
              </a:ext>
            </a:extLst>
          </p:cNvPr>
          <p:cNvSpPr txBox="1"/>
          <p:nvPr/>
        </p:nvSpPr>
        <p:spPr>
          <a:xfrm>
            <a:off x="1130048" y="256491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 . It was [MASK] . [SEP] </a:t>
            </a:r>
            <a:endParaRPr kumimoji="1" lang="zh-CN" alt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6E3E4EE2-BC62-EE4A-859E-5E9C995340E6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655299" y="2127821"/>
            <a:ext cx="35919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691E35A-389F-DB40-BD73-C3E724C3FEC3}"/>
              </a:ext>
            </a:extLst>
          </p:cNvPr>
          <p:cNvSpPr/>
          <p:nvPr/>
        </p:nvSpPr>
        <p:spPr>
          <a:xfrm>
            <a:off x="5014495" y="2603535"/>
            <a:ext cx="723900" cy="292100"/>
          </a:xfrm>
          <a:prstGeom prst="roundRect">
            <a:avLst/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F3C5E1A1-0355-F342-AEB7-8E94323F5BAF}"/>
              </a:ext>
            </a:extLst>
          </p:cNvPr>
          <p:cNvSpPr/>
          <p:nvPr/>
        </p:nvSpPr>
        <p:spPr>
          <a:xfrm>
            <a:off x="3931399" y="1857239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EE5BB34-1029-DC4B-8A71-9C754F998F08}"/>
              </a:ext>
            </a:extLst>
          </p:cNvPr>
          <p:cNvSpPr txBox="1"/>
          <p:nvPr/>
        </p:nvSpPr>
        <p:spPr>
          <a:xfrm>
            <a:off x="5014495" y="1808943"/>
            <a:ext cx="808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terrible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99EC734-E12F-C442-B2A1-EEDFB3F3D5EA}"/>
              </a:ext>
            </a:extLst>
          </p:cNvPr>
          <p:cNvSpPr txBox="1"/>
          <p:nvPr/>
        </p:nvSpPr>
        <p:spPr>
          <a:xfrm>
            <a:off x="5708715" y="1808942"/>
            <a:ext cx="161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  <a:r>
              <a:rPr kumimoji="1" lang="zh-CN" altLang="en-US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endParaRPr kumimoji="1" lang="zh-CN" altLang="en-US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369189D-6D4B-FA42-A080-9903E0DF1504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293349" y="2398402"/>
            <a:ext cx="1083096" cy="205133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4F476B9-5AC9-D645-A07C-FCCE5A09159F}"/>
              </a:ext>
            </a:extLst>
          </p:cNvPr>
          <p:cNvSpPr/>
          <p:nvPr/>
        </p:nvSpPr>
        <p:spPr>
          <a:xfrm>
            <a:off x="5043448" y="1786534"/>
            <a:ext cx="2259750" cy="60718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F6A5053-6584-D14C-9A0E-E5AE06572235}"/>
              </a:ext>
            </a:extLst>
          </p:cNvPr>
          <p:cNvSpPr txBox="1"/>
          <p:nvPr/>
        </p:nvSpPr>
        <p:spPr>
          <a:xfrm>
            <a:off x="1459991" y="1786534"/>
            <a:ext cx="1774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Sentiment</a:t>
            </a:r>
            <a:r>
              <a:rPr lang="zh-CN" altLang="en-US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Classification</a:t>
            </a:r>
            <a:endParaRPr lang="zh-CN" altLang="en-US" b="1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9" grpId="0"/>
      <p:bldP spid="11" grpId="0"/>
      <p:bldP spid="12" grpId="0"/>
      <p:bldP spid="13" grpId="0"/>
      <p:bldP spid="14" grpId="0"/>
      <p:bldP spid="16" grpId="0" animBg="1"/>
      <p:bldP spid="17" grpId="0"/>
      <p:bldP spid="18" grpId="0"/>
      <p:bldP spid="21" grpId="0"/>
      <p:bldP spid="22" grpId="0"/>
      <p:bldP spid="27" grpId="0" animBg="1"/>
      <p:bldP spid="38" grpId="0"/>
      <p:bldP spid="43" grpId="0" animBg="1"/>
      <p:bldP spid="44" grpId="0" animBg="1"/>
      <p:bldP spid="45" grpId="0"/>
      <p:bldP spid="46" grpId="0"/>
      <p:bldP spid="55" grpId="0" animBg="1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765F2A4-2BD9-4144-A2E1-696CA91621BB}"/>
              </a:ext>
            </a:extLst>
          </p:cNvPr>
          <p:cNvSpPr/>
          <p:nvPr/>
        </p:nvSpPr>
        <p:spPr>
          <a:xfrm>
            <a:off x="5777019" y="2817628"/>
            <a:ext cx="6013017" cy="32675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81B573-9088-9B48-AA27-A12CA5D896F8}"/>
              </a:ext>
            </a:extLst>
          </p:cNvPr>
          <p:cNvSpPr/>
          <p:nvPr/>
        </p:nvSpPr>
        <p:spPr>
          <a:xfrm>
            <a:off x="669848" y="1592344"/>
            <a:ext cx="5638800" cy="275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105A88-09E3-3942-A6C9-E1E87687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 Classification: LM-BFF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4F727-9B39-A641-BAA3-BDA20EBA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4676EA-6F83-4840-8522-C6CDE285F181}"/>
              </a:ext>
            </a:extLst>
          </p:cNvPr>
          <p:cNvSpPr txBox="1"/>
          <p:nvPr/>
        </p:nvSpPr>
        <p:spPr>
          <a:xfrm>
            <a:off x="754912" y="6369639"/>
            <a:ext cx="5447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 Pre-trained Language Models Better Few-shot Learners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08E4AA-71B5-E745-8858-D98C5869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8" y="2138475"/>
            <a:ext cx="5638800" cy="210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D86BCE-5BAA-2144-8C7B-8C676C5F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493" y="3393553"/>
            <a:ext cx="5419732" cy="25978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E826BB-88C9-1C4A-B74D-499FF82A17A4}"/>
              </a:ext>
            </a:extLst>
          </p:cNvPr>
          <p:cNvSpPr txBox="1"/>
          <p:nvPr/>
        </p:nvSpPr>
        <p:spPr>
          <a:xfrm>
            <a:off x="2585701" y="170004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T5</a:t>
            </a:r>
            <a:r>
              <a:rPr kumimoji="1" lang="zh-CN" altLang="en-US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Objective</a:t>
            </a:r>
            <a:endParaRPr kumimoji="1" lang="zh-CN" altLang="en-US" sz="20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9562AC-1DFD-004D-A966-36562056E400}"/>
              </a:ext>
            </a:extLst>
          </p:cNvPr>
          <p:cNvSpPr txBox="1"/>
          <p:nvPr/>
        </p:nvSpPr>
        <p:spPr>
          <a:xfrm>
            <a:off x="7168090" y="2893485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LM-BFF: Generate</a:t>
            </a:r>
            <a:r>
              <a:rPr kumimoji="1" lang="zh-CN" altLang="en-US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000" b="1" dirty="0">
                <a:solidFill>
                  <a:srgbClr val="135B8A"/>
                </a:solidFill>
                <a:latin typeface="Comic Sans MS" panose="030F0902030302020204" pitchFamily="66" charset="0"/>
              </a:rPr>
              <a:t>Prompt</a:t>
            </a:r>
            <a:endParaRPr kumimoji="1" lang="zh-CN" altLang="en-US" sz="20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40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8A8D6-8DED-3E45-9F7F-31219F36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Knowledge Mining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96590-FF1E-6A44-BE26-EAACCFB3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0B21B-4BA3-C24C-80AC-53E1696A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96" y="1609128"/>
            <a:ext cx="5989584" cy="17124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3D0F11-AB37-E24F-BDA3-10C8DB7813DA}"/>
              </a:ext>
            </a:extLst>
          </p:cNvPr>
          <p:cNvSpPr txBox="1"/>
          <p:nvPr/>
        </p:nvSpPr>
        <p:spPr>
          <a:xfrm>
            <a:off x="838200" y="6187077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Models as Knowledge Bases?</a:t>
            </a:r>
            <a:endParaRPr lang="en-US" altLang="zh-CN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Models are Open Knowledge Graphs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5BC605-67C3-D949-863F-FE09B4AA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6" y="3595496"/>
            <a:ext cx="10389104" cy="22219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74972E-85A1-9E4A-ABF4-26C65440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72" y="1569334"/>
            <a:ext cx="3452332" cy="1752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6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ABDBA117-A9B0-9343-A5F2-DE1D6375EC00}"/>
              </a:ext>
            </a:extLst>
          </p:cNvPr>
          <p:cNvSpPr/>
          <p:nvPr/>
        </p:nvSpPr>
        <p:spPr>
          <a:xfrm>
            <a:off x="616687" y="1563741"/>
            <a:ext cx="5348178" cy="42948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0A461F-14B2-474F-9951-6BC74061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Knowledge Mining: P-Tuning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CD5AF3-51C0-B940-A9D0-7F1B012B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6CBA888-EE43-2D40-BB1A-E1F47D6EBB2A}"/>
              </a:ext>
            </a:extLst>
          </p:cNvPr>
          <p:cNvSpPr/>
          <p:nvPr/>
        </p:nvSpPr>
        <p:spPr>
          <a:xfrm>
            <a:off x="917016" y="2774944"/>
            <a:ext cx="4416293" cy="670795"/>
          </a:xfrm>
          <a:prstGeom prst="roundRect">
            <a:avLst/>
          </a:prstGeom>
          <a:noFill/>
          <a:ln w="19050"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PLMs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(GPT, BERT,…)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9DB25AE-94FA-6B4D-9B2B-68E552D029AF}"/>
              </a:ext>
            </a:extLst>
          </p:cNvPr>
          <p:cNvSpPr/>
          <p:nvPr/>
        </p:nvSpPr>
        <p:spPr>
          <a:xfrm>
            <a:off x="937159" y="4733362"/>
            <a:ext cx="3488831" cy="529764"/>
          </a:xfrm>
          <a:prstGeom prst="roundRect">
            <a:avLst/>
          </a:prstGeom>
          <a:noFill/>
          <a:ln w="19050"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 Generator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3C25D-EE1A-2E45-A69C-B7C23F741F23}"/>
              </a:ext>
            </a:extLst>
          </p:cNvPr>
          <p:cNvSpPr txBox="1"/>
          <p:nvPr/>
        </p:nvSpPr>
        <p:spPr>
          <a:xfrm>
            <a:off x="937160" y="410567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0AB455-0254-BA41-9B40-46B29433F966}"/>
              </a:ext>
            </a:extLst>
          </p:cNvPr>
          <p:cNvSpPr txBox="1"/>
          <p:nvPr/>
        </p:nvSpPr>
        <p:spPr>
          <a:xfrm>
            <a:off x="1678699" y="409653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capital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7B3A3D-B30C-F949-8E47-251CCEF9CE1E}"/>
              </a:ext>
            </a:extLst>
          </p:cNvPr>
          <p:cNvSpPr txBox="1"/>
          <p:nvPr/>
        </p:nvSpPr>
        <p:spPr>
          <a:xfrm>
            <a:off x="2615103" y="410587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66EBAB-C594-AD45-BC4B-59B8B84D6FA1}"/>
              </a:ext>
            </a:extLst>
          </p:cNvPr>
          <p:cNvSpPr txBox="1"/>
          <p:nvPr/>
        </p:nvSpPr>
        <p:spPr>
          <a:xfrm>
            <a:off x="3157607" y="410652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Britain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46A27A-8A2C-054D-BEE0-1D653F5770F7}"/>
              </a:ext>
            </a:extLst>
          </p:cNvPr>
          <p:cNvSpPr txBox="1"/>
          <p:nvPr/>
        </p:nvSpPr>
        <p:spPr>
          <a:xfrm>
            <a:off x="3986680" y="409653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6F5B43-16D3-D343-8FF1-C0D0E3A4AF6F}"/>
              </a:ext>
            </a:extLst>
          </p:cNvPr>
          <p:cNvSpPr txBox="1"/>
          <p:nvPr/>
        </p:nvSpPr>
        <p:spPr>
          <a:xfrm>
            <a:off x="4425991" y="410866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758ED844-75CC-2C49-8335-03C3F0538B2D}"/>
              </a:ext>
            </a:extLst>
          </p:cNvPr>
          <p:cNvSpPr/>
          <p:nvPr/>
        </p:nvSpPr>
        <p:spPr>
          <a:xfrm rot="10800000">
            <a:off x="2764521" y="4442929"/>
            <a:ext cx="244549" cy="248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552469-9121-E54A-8ACF-DD27513D0C5D}"/>
              </a:ext>
            </a:extLst>
          </p:cNvPr>
          <p:cNvSpPr txBox="1"/>
          <p:nvPr/>
        </p:nvSpPr>
        <p:spPr>
          <a:xfrm>
            <a:off x="816934" y="366115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e(The)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BB29D0A-A1C1-AC40-92F1-CAC3A3D579EA}"/>
              </a:ext>
            </a:extLst>
          </p:cNvPr>
          <p:cNvSpPr txBox="1"/>
          <p:nvPr/>
        </p:nvSpPr>
        <p:spPr>
          <a:xfrm>
            <a:off x="1516347" y="3661476"/>
            <a:ext cx="105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e(capital)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AF70F2-8369-C74E-8181-D06EB4CD7974}"/>
              </a:ext>
            </a:extLst>
          </p:cNvPr>
          <p:cNvSpPr txBox="1"/>
          <p:nvPr/>
        </p:nvSpPr>
        <p:spPr>
          <a:xfrm>
            <a:off x="2488257" y="3659256"/>
            <a:ext cx="63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e(of)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D5490E-2ABF-5044-A791-DDB1EE7CB0E5}"/>
              </a:ext>
            </a:extLst>
          </p:cNvPr>
          <p:cNvSpPr txBox="1"/>
          <p:nvPr/>
        </p:nvSpPr>
        <p:spPr>
          <a:xfrm>
            <a:off x="3009070" y="3659900"/>
            <a:ext cx="105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e(Britain)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B19232-E6A9-F542-9818-442C27642802}"/>
              </a:ext>
            </a:extLst>
          </p:cNvPr>
          <p:cNvSpPr txBox="1"/>
          <p:nvPr/>
        </p:nvSpPr>
        <p:spPr>
          <a:xfrm>
            <a:off x="3892513" y="366147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e(is)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3BCF5C-FDC5-154F-A6A4-E70DB8B56687}"/>
              </a:ext>
            </a:extLst>
          </p:cNvPr>
          <p:cNvSpPr txBox="1"/>
          <p:nvPr/>
        </p:nvSpPr>
        <p:spPr>
          <a:xfrm>
            <a:off x="4316236" y="366115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e([MASK])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9FF739F-E991-3341-BC1F-A923EF7B42FF}"/>
              </a:ext>
            </a:extLst>
          </p:cNvPr>
          <p:cNvCxnSpPr/>
          <p:nvPr/>
        </p:nvCxnSpPr>
        <p:spPr>
          <a:xfrm flipV="1">
            <a:off x="1192230" y="3942361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F78776-927F-A24B-B148-F0688B4AD8A1}"/>
              </a:ext>
            </a:extLst>
          </p:cNvPr>
          <p:cNvCxnSpPr/>
          <p:nvPr/>
        </p:nvCxnSpPr>
        <p:spPr>
          <a:xfrm flipV="1">
            <a:off x="2110174" y="3942361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6EDA101-B1D5-5142-8B05-B780AB9DF872}"/>
              </a:ext>
            </a:extLst>
          </p:cNvPr>
          <p:cNvCxnSpPr/>
          <p:nvPr/>
        </p:nvCxnSpPr>
        <p:spPr>
          <a:xfrm flipV="1">
            <a:off x="2826099" y="3942361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3EA91207-A887-F247-ADAD-024EF02BBA2F}"/>
              </a:ext>
            </a:extLst>
          </p:cNvPr>
          <p:cNvCxnSpPr/>
          <p:nvPr/>
        </p:nvCxnSpPr>
        <p:spPr>
          <a:xfrm flipV="1">
            <a:off x="3499494" y="3959529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3EFF196-67BA-5E48-B580-CFC6C2DB9BCF}"/>
              </a:ext>
            </a:extLst>
          </p:cNvPr>
          <p:cNvCxnSpPr/>
          <p:nvPr/>
        </p:nvCxnSpPr>
        <p:spPr>
          <a:xfrm flipV="1">
            <a:off x="4140991" y="3966064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1747F3E-E17F-6249-9738-94701283042B}"/>
              </a:ext>
            </a:extLst>
          </p:cNvPr>
          <p:cNvCxnSpPr/>
          <p:nvPr/>
        </p:nvCxnSpPr>
        <p:spPr>
          <a:xfrm flipV="1">
            <a:off x="4835652" y="3942361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D03973E-B632-A041-9013-D7D66E643F83}"/>
              </a:ext>
            </a:extLst>
          </p:cNvPr>
          <p:cNvCxnSpPr/>
          <p:nvPr/>
        </p:nvCxnSpPr>
        <p:spPr>
          <a:xfrm flipV="1">
            <a:off x="1192556" y="3479718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463D0A4-1ECF-0041-9EAF-640C04B446B3}"/>
              </a:ext>
            </a:extLst>
          </p:cNvPr>
          <p:cNvCxnSpPr/>
          <p:nvPr/>
        </p:nvCxnSpPr>
        <p:spPr>
          <a:xfrm flipV="1">
            <a:off x="2110500" y="3479718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091E20A-1008-9C41-A2B2-9B57FE2F9C38}"/>
              </a:ext>
            </a:extLst>
          </p:cNvPr>
          <p:cNvCxnSpPr/>
          <p:nvPr/>
        </p:nvCxnSpPr>
        <p:spPr>
          <a:xfrm flipV="1">
            <a:off x="2826425" y="3479718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7137C442-F4B0-3C40-8E7B-E2FC7777B634}"/>
              </a:ext>
            </a:extLst>
          </p:cNvPr>
          <p:cNvCxnSpPr/>
          <p:nvPr/>
        </p:nvCxnSpPr>
        <p:spPr>
          <a:xfrm flipV="1">
            <a:off x="3499820" y="3496886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3FF8DC2-5B9A-4749-93BE-0C2512F05CC1}"/>
              </a:ext>
            </a:extLst>
          </p:cNvPr>
          <p:cNvCxnSpPr/>
          <p:nvPr/>
        </p:nvCxnSpPr>
        <p:spPr>
          <a:xfrm flipV="1">
            <a:off x="4141317" y="3503421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1C40B7E-C5AA-8840-933B-547019CF2E91}"/>
              </a:ext>
            </a:extLst>
          </p:cNvPr>
          <p:cNvCxnSpPr/>
          <p:nvPr/>
        </p:nvCxnSpPr>
        <p:spPr>
          <a:xfrm flipV="1">
            <a:off x="4835978" y="3479718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0BAAAE6-11BE-6A46-9C98-200DBB11308A}"/>
              </a:ext>
            </a:extLst>
          </p:cNvPr>
          <p:cNvCxnSpPr>
            <a:cxnSpLocks/>
          </p:cNvCxnSpPr>
          <p:nvPr/>
        </p:nvCxnSpPr>
        <p:spPr>
          <a:xfrm flipV="1">
            <a:off x="4835652" y="2445497"/>
            <a:ext cx="0" cy="329447"/>
          </a:xfrm>
          <a:prstGeom prst="straightConnector1">
            <a:avLst/>
          </a:prstGeom>
          <a:ln w="28575">
            <a:solidFill>
              <a:srgbClr val="135B8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093572A-E4C8-F84F-90A8-C66B31AD02FF}"/>
              </a:ext>
            </a:extLst>
          </p:cNvPr>
          <p:cNvCxnSpPr>
            <a:cxnSpLocks/>
          </p:cNvCxnSpPr>
          <p:nvPr/>
        </p:nvCxnSpPr>
        <p:spPr>
          <a:xfrm>
            <a:off x="4827906" y="2455779"/>
            <a:ext cx="950610" cy="0"/>
          </a:xfrm>
          <a:prstGeom prst="straightConnector1">
            <a:avLst/>
          </a:prstGeom>
          <a:ln w="28575">
            <a:solidFill>
              <a:srgbClr val="135B8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6A9E250-6A06-1044-B06B-D4018C2DE5CF}"/>
              </a:ext>
            </a:extLst>
          </p:cNvPr>
          <p:cNvCxnSpPr>
            <a:cxnSpLocks/>
          </p:cNvCxnSpPr>
          <p:nvPr/>
        </p:nvCxnSpPr>
        <p:spPr>
          <a:xfrm>
            <a:off x="5778516" y="2436987"/>
            <a:ext cx="0" cy="2560324"/>
          </a:xfrm>
          <a:prstGeom prst="straightConnector1">
            <a:avLst/>
          </a:prstGeom>
          <a:ln w="28575">
            <a:solidFill>
              <a:srgbClr val="135B8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6DE9B99-C781-944C-85B0-C7EF510F3163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425990" y="4997311"/>
            <a:ext cx="1352526" cy="933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C78BB7B-41C3-1440-9D74-160AC044A86C}"/>
              </a:ext>
            </a:extLst>
          </p:cNvPr>
          <p:cNvSpPr txBox="1"/>
          <p:nvPr/>
        </p:nvSpPr>
        <p:spPr>
          <a:xfrm>
            <a:off x="4594204" y="5048348"/>
            <a:ext cx="101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  <a:endParaRPr lang="en-US" altLang="zh-CN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3324378-5116-2C43-82D8-C2EA722F9821}"/>
              </a:ext>
            </a:extLst>
          </p:cNvPr>
          <p:cNvSpPr/>
          <p:nvPr/>
        </p:nvSpPr>
        <p:spPr>
          <a:xfrm>
            <a:off x="6265194" y="1563741"/>
            <a:ext cx="5348178" cy="42948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77271A2F-4FAF-7C4F-97E7-B9CFE9FF97DD}"/>
              </a:ext>
            </a:extLst>
          </p:cNvPr>
          <p:cNvSpPr/>
          <p:nvPr/>
        </p:nvSpPr>
        <p:spPr>
          <a:xfrm>
            <a:off x="6565523" y="2774944"/>
            <a:ext cx="4416293" cy="670795"/>
          </a:xfrm>
          <a:prstGeom prst="roundRect">
            <a:avLst/>
          </a:prstGeom>
          <a:noFill/>
          <a:ln w="19050"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PLMs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(GPT, BERT,…)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AFF69AD5-3373-DF4C-99C4-4E2D68F101BD}"/>
              </a:ext>
            </a:extLst>
          </p:cNvPr>
          <p:cNvSpPr/>
          <p:nvPr/>
        </p:nvSpPr>
        <p:spPr>
          <a:xfrm>
            <a:off x="6585666" y="4733362"/>
            <a:ext cx="3610595" cy="52976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 Encoder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6F490FD-FE77-0146-952E-24A4D0CE01A9}"/>
              </a:ext>
            </a:extLst>
          </p:cNvPr>
          <p:cNvSpPr txBox="1"/>
          <p:nvPr/>
        </p:nvSpPr>
        <p:spPr>
          <a:xfrm>
            <a:off x="7635167" y="410582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capital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2795B82-1A02-6644-88D7-F42FA1A15832}"/>
              </a:ext>
            </a:extLst>
          </p:cNvPr>
          <p:cNvSpPr txBox="1"/>
          <p:nvPr/>
        </p:nvSpPr>
        <p:spPr>
          <a:xfrm>
            <a:off x="8390963" y="411817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Britain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BD7FB7CE-45E5-4746-97B4-2B91C3D86FA2}"/>
              </a:ext>
            </a:extLst>
          </p:cNvPr>
          <p:cNvCxnSpPr>
            <a:cxnSpLocks/>
          </p:cNvCxnSpPr>
          <p:nvPr/>
        </p:nvCxnSpPr>
        <p:spPr>
          <a:xfrm flipV="1">
            <a:off x="6873429" y="3942361"/>
            <a:ext cx="0" cy="791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DD5A9A6D-B75B-F146-AF37-62773BA165FD}"/>
              </a:ext>
            </a:extLst>
          </p:cNvPr>
          <p:cNvCxnSpPr>
            <a:cxnSpLocks/>
          </p:cNvCxnSpPr>
          <p:nvPr/>
        </p:nvCxnSpPr>
        <p:spPr>
          <a:xfrm flipV="1">
            <a:off x="10484159" y="2445497"/>
            <a:ext cx="0" cy="329447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830859E3-20C0-244C-928D-7725397DA2E8}"/>
              </a:ext>
            </a:extLst>
          </p:cNvPr>
          <p:cNvCxnSpPr>
            <a:cxnSpLocks/>
          </p:cNvCxnSpPr>
          <p:nvPr/>
        </p:nvCxnSpPr>
        <p:spPr>
          <a:xfrm>
            <a:off x="10476413" y="2455779"/>
            <a:ext cx="950610" cy="0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98118EE0-010F-EB4B-8A99-1FE47259DD70}"/>
              </a:ext>
            </a:extLst>
          </p:cNvPr>
          <p:cNvCxnSpPr>
            <a:cxnSpLocks/>
          </p:cNvCxnSpPr>
          <p:nvPr/>
        </p:nvCxnSpPr>
        <p:spPr>
          <a:xfrm>
            <a:off x="11427023" y="2436987"/>
            <a:ext cx="0" cy="2560324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EC58C9E4-1C55-E242-88B1-8FBB3C5CF0BA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10196261" y="4997311"/>
            <a:ext cx="1230762" cy="9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83786360-555F-A048-A06D-F8BBB14322C1}"/>
              </a:ext>
            </a:extLst>
          </p:cNvPr>
          <p:cNvSpPr txBox="1"/>
          <p:nvPr/>
        </p:nvSpPr>
        <p:spPr>
          <a:xfrm>
            <a:off x="10242710" y="5048348"/>
            <a:ext cx="1326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8888CBC-160D-B240-8ADA-EC047E3A5E0B}"/>
              </a:ext>
            </a:extLst>
          </p:cNvPr>
          <p:cNvSpPr txBox="1"/>
          <p:nvPr/>
        </p:nvSpPr>
        <p:spPr>
          <a:xfrm>
            <a:off x="6637145" y="537151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[P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F5119B2-5920-6F43-9BE6-C4D8D690C1C3}"/>
              </a:ext>
            </a:extLst>
          </p:cNvPr>
          <p:cNvSpPr txBox="1"/>
          <p:nvPr/>
        </p:nvSpPr>
        <p:spPr>
          <a:xfrm>
            <a:off x="7327206" y="53540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[P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68E8AA5-6E71-BC4A-8236-9F37D1FBE06B}"/>
              </a:ext>
            </a:extLst>
          </p:cNvPr>
          <p:cNvSpPr txBox="1"/>
          <p:nvPr/>
        </p:nvSpPr>
        <p:spPr>
          <a:xfrm>
            <a:off x="8917241" y="536042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[P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i+1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81B4FC6-5F24-D24E-AF47-460F38AFC59F}"/>
              </a:ext>
            </a:extLst>
          </p:cNvPr>
          <p:cNvSpPr txBox="1"/>
          <p:nvPr/>
        </p:nvSpPr>
        <p:spPr>
          <a:xfrm>
            <a:off x="9673305" y="535408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[P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81BD373-7431-A746-8CEA-A9F279F63D94}"/>
              </a:ext>
            </a:extLst>
          </p:cNvPr>
          <p:cNvSpPr txBox="1"/>
          <p:nvPr/>
        </p:nvSpPr>
        <p:spPr>
          <a:xfrm>
            <a:off x="7052046" y="533741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kumimoji="1" lang="zh-CN" alt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42DBDBB-761E-C946-8CBF-7590F4B9FCCB}"/>
              </a:ext>
            </a:extLst>
          </p:cNvPr>
          <p:cNvSpPr txBox="1"/>
          <p:nvPr/>
        </p:nvSpPr>
        <p:spPr>
          <a:xfrm>
            <a:off x="9415913" y="530518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kumimoji="1" lang="zh-CN" alt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4E2C270-CC64-F242-9723-62EDC66D3187}"/>
              </a:ext>
            </a:extLst>
          </p:cNvPr>
          <p:cNvSpPr txBox="1"/>
          <p:nvPr/>
        </p:nvSpPr>
        <p:spPr>
          <a:xfrm>
            <a:off x="6669146" y="355635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zh-CN" altLang="en-US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C62E13B-4382-074C-9AAE-CE3CD09E0B5F}"/>
              </a:ext>
            </a:extLst>
          </p:cNvPr>
          <p:cNvSpPr txBox="1"/>
          <p:nvPr/>
        </p:nvSpPr>
        <p:spPr>
          <a:xfrm>
            <a:off x="7265761" y="357187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kumimoji="1" lang="zh-CN" altLang="en-US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A85A6BF5-A5DE-FF45-8B0C-5F2F41B22611}"/>
              </a:ext>
            </a:extLst>
          </p:cNvPr>
          <p:cNvCxnSpPr>
            <a:cxnSpLocks/>
          </p:cNvCxnSpPr>
          <p:nvPr/>
        </p:nvCxnSpPr>
        <p:spPr>
          <a:xfrm flipV="1">
            <a:off x="7423717" y="3942361"/>
            <a:ext cx="0" cy="791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A0D7313-3552-0546-A9D2-6604EAB58A62}"/>
              </a:ext>
            </a:extLst>
          </p:cNvPr>
          <p:cNvSpPr txBox="1"/>
          <p:nvPr/>
        </p:nvSpPr>
        <p:spPr>
          <a:xfrm>
            <a:off x="6970787" y="352225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kumimoji="1" lang="zh-CN" alt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83555A8-BB28-4E4A-AFA0-793F4980E01E}"/>
              </a:ext>
            </a:extLst>
          </p:cNvPr>
          <p:cNvSpPr txBox="1"/>
          <p:nvPr/>
        </p:nvSpPr>
        <p:spPr>
          <a:xfrm>
            <a:off x="9673305" y="358609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kumimoji="1" lang="zh-CN" altLang="en-US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2CEAA9F-F31E-9843-B5AB-12ECF70B60E8}"/>
              </a:ext>
            </a:extLst>
          </p:cNvPr>
          <p:cNvSpPr txBox="1"/>
          <p:nvPr/>
        </p:nvSpPr>
        <p:spPr>
          <a:xfrm>
            <a:off x="9357394" y="353975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kumimoji="1" lang="zh-CN" alt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28C6D4B-D0C9-F64A-9AD0-566B3DAE270D}"/>
              </a:ext>
            </a:extLst>
          </p:cNvPr>
          <p:cNvSpPr txBox="1"/>
          <p:nvPr/>
        </p:nvSpPr>
        <p:spPr>
          <a:xfrm>
            <a:off x="8986170" y="3586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1" lang="en-US" altLang="zh-CN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i+1</a:t>
            </a:r>
            <a:endParaRPr kumimoji="1" lang="zh-CN" altLang="en-US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3F0ADCFE-4894-9B4A-AF76-6FE6A9069A53}"/>
              </a:ext>
            </a:extLst>
          </p:cNvPr>
          <p:cNvCxnSpPr>
            <a:cxnSpLocks/>
          </p:cNvCxnSpPr>
          <p:nvPr/>
        </p:nvCxnSpPr>
        <p:spPr>
          <a:xfrm flipV="1">
            <a:off x="9212195" y="3935467"/>
            <a:ext cx="0" cy="791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636A05D-2026-7444-B35F-7B8B86FDF4D2}"/>
              </a:ext>
            </a:extLst>
          </p:cNvPr>
          <p:cNvCxnSpPr>
            <a:cxnSpLocks/>
          </p:cNvCxnSpPr>
          <p:nvPr/>
        </p:nvCxnSpPr>
        <p:spPr>
          <a:xfrm flipV="1">
            <a:off x="9868810" y="3935467"/>
            <a:ext cx="0" cy="791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BAD320E-C86F-BC40-B00E-F4A81DF1A1B6}"/>
              </a:ext>
            </a:extLst>
          </p:cNvPr>
          <p:cNvSpPr txBox="1"/>
          <p:nvPr/>
        </p:nvSpPr>
        <p:spPr>
          <a:xfrm>
            <a:off x="7511140" y="3579593"/>
            <a:ext cx="76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e(cap)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852C596-F1FF-374B-BCB5-E5F4CB5D86CB}"/>
              </a:ext>
            </a:extLst>
          </p:cNvPr>
          <p:cNvSpPr txBox="1"/>
          <p:nvPr/>
        </p:nvSpPr>
        <p:spPr>
          <a:xfrm>
            <a:off x="8256005" y="357959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</a:t>
            </a:r>
            <a:r>
              <a:rPr kumimoji="1" lang="en-US" altLang="zh-CN" dirty="0" err="1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4707AF01-23BF-1545-886E-1441A267F8D1}"/>
              </a:ext>
            </a:extLst>
          </p:cNvPr>
          <p:cNvCxnSpPr/>
          <p:nvPr/>
        </p:nvCxnSpPr>
        <p:spPr>
          <a:xfrm flipV="1">
            <a:off x="7895860" y="3937278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42F8A6C0-C3BC-9742-974D-5209DEF7A9F3}"/>
              </a:ext>
            </a:extLst>
          </p:cNvPr>
          <p:cNvCxnSpPr/>
          <p:nvPr/>
        </p:nvCxnSpPr>
        <p:spPr>
          <a:xfrm flipV="1">
            <a:off x="8605620" y="3935467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87B9122-366C-8843-96A2-87327AC75ADD}"/>
              </a:ext>
            </a:extLst>
          </p:cNvPr>
          <p:cNvSpPr txBox="1"/>
          <p:nvPr/>
        </p:nvSpPr>
        <p:spPr>
          <a:xfrm>
            <a:off x="10150243" y="404731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BE0A0802-ADC5-644C-9228-A97E303160D1}"/>
              </a:ext>
            </a:extLst>
          </p:cNvPr>
          <p:cNvSpPr txBox="1"/>
          <p:nvPr/>
        </p:nvSpPr>
        <p:spPr>
          <a:xfrm>
            <a:off x="10029855" y="359980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e([MASK])</a:t>
            </a:r>
            <a:endParaRPr kumimoji="1" lang="zh-CN" altLang="en-US" dirty="0">
              <a:solidFill>
                <a:srgbClr val="135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E8E83E07-C8B2-FC49-AB6C-2492FFC530F4}"/>
              </a:ext>
            </a:extLst>
          </p:cNvPr>
          <p:cNvCxnSpPr/>
          <p:nvPr/>
        </p:nvCxnSpPr>
        <p:spPr>
          <a:xfrm flipV="1">
            <a:off x="10549271" y="3881009"/>
            <a:ext cx="0" cy="2340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30F784F2-525A-3E4B-A28F-313446CA98F5}"/>
              </a:ext>
            </a:extLst>
          </p:cNvPr>
          <p:cNvCxnSpPr/>
          <p:nvPr/>
        </p:nvCxnSpPr>
        <p:spPr>
          <a:xfrm flipV="1">
            <a:off x="6896925" y="3440061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19FFD551-1D36-7540-A80C-E7C8AFA26231}"/>
              </a:ext>
            </a:extLst>
          </p:cNvPr>
          <p:cNvCxnSpPr/>
          <p:nvPr/>
        </p:nvCxnSpPr>
        <p:spPr>
          <a:xfrm flipV="1">
            <a:off x="7814869" y="3440061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C05D7B1F-3156-3347-8596-B653FEACB69A}"/>
              </a:ext>
            </a:extLst>
          </p:cNvPr>
          <p:cNvCxnSpPr/>
          <p:nvPr/>
        </p:nvCxnSpPr>
        <p:spPr>
          <a:xfrm flipV="1">
            <a:off x="8530794" y="3440061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208F2F2B-8C97-5F41-8C9B-CA86ABC47A63}"/>
              </a:ext>
            </a:extLst>
          </p:cNvPr>
          <p:cNvCxnSpPr/>
          <p:nvPr/>
        </p:nvCxnSpPr>
        <p:spPr>
          <a:xfrm flipV="1">
            <a:off x="9204189" y="3457229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A4BBDBEC-8532-4F45-ACED-F05B86E01D2D}"/>
              </a:ext>
            </a:extLst>
          </p:cNvPr>
          <p:cNvCxnSpPr/>
          <p:nvPr/>
        </p:nvCxnSpPr>
        <p:spPr>
          <a:xfrm flipV="1">
            <a:off x="9845686" y="3463764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F8D4B3CF-A99D-294E-8FEE-70E91B730DBF}"/>
              </a:ext>
            </a:extLst>
          </p:cNvPr>
          <p:cNvCxnSpPr/>
          <p:nvPr/>
        </p:nvCxnSpPr>
        <p:spPr>
          <a:xfrm flipV="1">
            <a:off x="10540347" y="3440061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D17F077C-4E5F-0D48-B50E-0ADEA7F16A33}"/>
              </a:ext>
            </a:extLst>
          </p:cNvPr>
          <p:cNvCxnSpPr/>
          <p:nvPr/>
        </p:nvCxnSpPr>
        <p:spPr>
          <a:xfrm flipV="1">
            <a:off x="7398616" y="3446523"/>
            <a:ext cx="0" cy="219600"/>
          </a:xfrm>
          <a:prstGeom prst="straightConnector1">
            <a:avLst/>
          </a:prstGeom>
          <a:ln w="28575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D32EB12-05B0-8A49-A1C1-C8EE1783ECE1}"/>
              </a:ext>
            </a:extLst>
          </p:cNvPr>
          <p:cNvSpPr txBox="1"/>
          <p:nvPr/>
        </p:nvSpPr>
        <p:spPr>
          <a:xfrm>
            <a:off x="8309542" y="1711716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P-tuning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1272271-D344-4947-87A9-1C997DC98E4B}"/>
              </a:ext>
            </a:extLst>
          </p:cNvPr>
          <p:cNvSpPr txBox="1"/>
          <p:nvPr/>
        </p:nvSpPr>
        <p:spPr>
          <a:xfrm>
            <a:off x="1364607" y="1703653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Discrete Prompt Learning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C98D5F9-9A06-6F47-B2DA-EFBFF830A108}"/>
              </a:ext>
            </a:extLst>
          </p:cNvPr>
          <p:cNvSpPr txBox="1"/>
          <p:nvPr/>
        </p:nvSpPr>
        <p:spPr>
          <a:xfrm>
            <a:off x="566536" y="6369639"/>
            <a:ext cx="2009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 Understands, Too</a:t>
            </a:r>
          </a:p>
        </p:txBody>
      </p:sp>
    </p:spTree>
    <p:extLst>
      <p:ext uri="{BB962C8B-B14F-4D97-AF65-F5344CB8AC3E}">
        <p14:creationId xmlns:p14="http://schemas.microsoft.com/office/powerpoint/2010/main" val="39906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21" grpId="0"/>
      <p:bldP spid="22" grpId="0"/>
      <p:bldP spid="23" grpId="0"/>
      <p:bldP spid="24" grpId="0"/>
      <p:bldP spid="25" grpId="0"/>
      <p:bldP spid="26" grpId="0"/>
      <p:bldP spid="58" grpId="0"/>
      <p:bldP spid="60" grpId="0" animBg="1"/>
      <p:bldP spid="61" grpId="0" animBg="1"/>
      <p:bldP spid="62" grpId="0" animBg="1"/>
      <p:bldP spid="64" grpId="0"/>
      <p:bldP spid="66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6" grpId="0"/>
      <p:bldP spid="107" grpId="0"/>
      <p:bldP spid="109" grpId="0"/>
      <p:bldP spid="111" grpId="0"/>
      <p:bldP spid="112" grpId="0"/>
      <p:bldP spid="113" grpId="0"/>
      <p:bldP spid="116" grpId="0"/>
      <p:bldP spid="117" grpId="0"/>
      <p:bldP spid="120" grpId="0"/>
      <p:bldP spid="121" grpId="0"/>
      <p:bldP spid="130" grpId="0"/>
      <p:bldP spid="1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矩形 697">
            <a:extLst>
              <a:ext uri="{FF2B5EF4-FFF2-40B4-BE49-F238E27FC236}">
                <a16:creationId xmlns:a16="http://schemas.microsoft.com/office/drawing/2014/main" id="{F672D4D3-F34D-C645-BF26-F391E1D25B13}"/>
              </a:ext>
            </a:extLst>
          </p:cNvPr>
          <p:cNvSpPr/>
          <p:nvPr/>
        </p:nvSpPr>
        <p:spPr>
          <a:xfrm>
            <a:off x="723196" y="4935193"/>
            <a:ext cx="3102928" cy="12630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5" name="矩形 694">
            <a:extLst>
              <a:ext uri="{FF2B5EF4-FFF2-40B4-BE49-F238E27FC236}">
                <a16:creationId xmlns:a16="http://schemas.microsoft.com/office/drawing/2014/main" id="{E6B640AB-F610-7142-9A56-B94C37B5C171}"/>
              </a:ext>
            </a:extLst>
          </p:cNvPr>
          <p:cNvSpPr/>
          <p:nvPr/>
        </p:nvSpPr>
        <p:spPr>
          <a:xfrm>
            <a:off x="4329397" y="3688290"/>
            <a:ext cx="6816273" cy="25099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4" name="矩形 693">
            <a:extLst>
              <a:ext uri="{FF2B5EF4-FFF2-40B4-BE49-F238E27FC236}">
                <a16:creationId xmlns:a16="http://schemas.microsoft.com/office/drawing/2014/main" id="{81FEAB8D-A8C7-9A44-8BB8-9342CCEE028E}"/>
              </a:ext>
            </a:extLst>
          </p:cNvPr>
          <p:cNvSpPr/>
          <p:nvPr/>
        </p:nvSpPr>
        <p:spPr>
          <a:xfrm>
            <a:off x="4310529" y="365126"/>
            <a:ext cx="6816273" cy="31871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3" name="矩形 692">
            <a:extLst>
              <a:ext uri="{FF2B5EF4-FFF2-40B4-BE49-F238E27FC236}">
                <a16:creationId xmlns:a16="http://schemas.microsoft.com/office/drawing/2014/main" id="{EEBBA086-DA31-3847-8829-5D1EDBE21F79}"/>
              </a:ext>
            </a:extLst>
          </p:cNvPr>
          <p:cNvSpPr/>
          <p:nvPr/>
        </p:nvSpPr>
        <p:spPr>
          <a:xfrm>
            <a:off x="750757" y="1222519"/>
            <a:ext cx="3102928" cy="3566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A232E1-A26E-FB49-9D1D-0BBB6C39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98954" cy="866806"/>
          </a:xfrm>
        </p:spPr>
        <p:txBody>
          <a:bodyPr/>
          <a:lstStyle/>
          <a:p>
            <a:r>
              <a:rPr kumimoji="1" lang="en-US" altLang="zh-CN" dirty="0"/>
              <a:t>NER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9813B1-5A3E-2A40-B859-BB021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1E4C83-9EBD-6C4F-A434-A9AC8871DA21}"/>
              </a:ext>
            </a:extLst>
          </p:cNvPr>
          <p:cNvSpPr txBox="1"/>
          <p:nvPr/>
        </p:nvSpPr>
        <p:spPr>
          <a:xfrm>
            <a:off x="692030" y="6369639"/>
            <a:ext cx="6689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Template-Based Named Entity Recognition Using BART,</a:t>
            </a:r>
            <a:r>
              <a:rPr kumimoji="1"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r>
              <a:rPr kumimoji="1"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r>
              <a:rPr kumimoji="1"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lang="en-US" altLang="zh-CN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ABD477-4DA9-C44F-A327-2497F29A2CA4}"/>
              </a:ext>
            </a:extLst>
          </p:cNvPr>
          <p:cNvSpPr txBox="1"/>
          <p:nvPr/>
        </p:nvSpPr>
        <p:spPr>
          <a:xfrm>
            <a:off x="1216078" y="441995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Sequence Labeling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C76474C-09E8-4D4E-A3C3-3D03A98C8C97}"/>
              </a:ext>
            </a:extLst>
          </p:cNvPr>
          <p:cNvSpPr/>
          <p:nvPr/>
        </p:nvSpPr>
        <p:spPr>
          <a:xfrm>
            <a:off x="4574249" y="1376831"/>
            <a:ext cx="2571553" cy="471678"/>
          </a:xfrm>
          <a:prstGeom prst="roundRect">
            <a:avLst/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F8B1AE8-AA5B-984A-AC87-6F0FF4D7D3E3}"/>
              </a:ext>
            </a:extLst>
          </p:cNvPr>
          <p:cNvSpPr/>
          <p:nvPr/>
        </p:nvSpPr>
        <p:spPr>
          <a:xfrm>
            <a:off x="7787482" y="1376831"/>
            <a:ext cx="2658177" cy="471678"/>
          </a:xfrm>
          <a:prstGeom prst="roundRect">
            <a:avLst/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BC0E144-0DAD-0248-A061-E47DCF0CC0D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145802" y="1612670"/>
            <a:ext cx="6416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33DAB9D-AE87-DC48-9B97-EC80D69A70E5}"/>
              </a:ext>
            </a:extLst>
          </p:cNvPr>
          <p:cNvSpPr/>
          <p:nvPr/>
        </p:nvSpPr>
        <p:spPr>
          <a:xfrm>
            <a:off x="4574249" y="2050640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2900284-381B-174E-B514-CFC9F6CFDDA0}"/>
              </a:ext>
            </a:extLst>
          </p:cNvPr>
          <p:cNvSpPr/>
          <p:nvPr/>
        </p:nvSpPr>
        <p:spPr>
          <a:xfrm>
            <a:off x="5025033" y="2050640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9F421D4-65A8-3647-90C4-158FA3E133DC}"/>
              </a:ext>
            </a:extLst>
          </p:cNvPr>
          <p:cNvSpPr/>
          <p:nvPr/>
        </p:nvSpPr>
        <p:spPr>
          <a:xfrm>
            <a:off x="5475817" y="206032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119C4FE-8883-174A-B2F1-250A26DC5352}"/>
              </a:ext>
            </a:extLst>
          </p:cNvPr>
          <p:cNvSpPr/>
          <p:nvPr/>
        </p:nvSpPr>
        <p:spPr>
          <a:xfrm>
            <a:off x="5920184" y="206032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681871D-7786-FF4C-ADE8-F6F24A9D16C6}"/>
              </a:ext>
            </a:extLst>
          </p:cNvPr>
          <p:cNvSpPr/>
          <p:nvPr/>
        </p:nvSpPr>
        <p:spPr>
          <a:xfrm>
            <a:off x="6364551" y="206032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3292F80-CFED-2A40-9876-0DDC1EC4DD96}"/>
              </a:ext>
            </a:extLst>
          </p:cNvPr>
          <p:cNvSpPr/>
          <p:nvPr/>
        </p:nvSpPr>
        <p:spPr>
          <a:xfrm>
            <a:off x="6808918" y="206032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B16B566-88BA-4E4B-B00B-263A466C4B81}"/>
              </a:ext>
            </a:extLst>
          </p:cNvPr>
          <p:cNvCxnSpPr>
            <a:cxnSpLocks/>
          </p:cNvCxnSpPr>
          <p:nvPr/>
        </p:nvCxnSpPr>
        <p:spPr>
          <a:xfrm flipH="1" flipV="1">
            <a:off x="4737877" y="184850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A1B3B36-8F44-A942-A540-C6F96A9DF9FD}"/>
              </a:ext>
            </a:extLst>
          </p:cNvPr>
          <p:cNvCxnSpPr>
            <a:cxnSpLocks/>
          </p:cNvCxnSpPr>
          <p:nvPr/>
        </p:nvCxnSpPr>
        <p:spPr>
          <a:xfrm flipH="1" flipV="1">
            <a:off x="5198285" y="185819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EB2CB28-993D-8B4C-8222-AE8940F83517}"/>
              </a:ext>
            </a:extLst>
          </p:cNvPr>
          <p:cNvCxnSpPr>
            <a:cxnSpLocks/>
          </p:cNvCxnSpPr>
          <p:nvPr/>
        </p:nvCxnSpPr>
        <p:spPr>
          <a:xfrm flipH="1" flipV="1">
            <a:off x="5639442" y="185819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F1B98F9-4086-E74A-9B51-3F0F2C0E8672}"/>
              </a:ext>
            </a:extLst>
          </p:cNvPr>
          <p:cNvCxnSpPr>
            <a:cxnSpLocks/>
          </p:cNvCxnSpPr>
          <p:nvPr/>
        </p:nvCxnSpPr>
        <p:spPr>
          <a:xfrm flipH="1" flipV="1">
            <a:off x="6090225" y="184850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8D007F3-89BA-254F-9812-A35BE6C3F304}"/>
              </a:ext>
            </a:extLst>
          </p:cNvPr>
          <p:cNvCxnSpPr>
            <a:cxnSpLocks/>
          </p:cNvCxnSpPr>
          <p:nvPr/>
        </p:nvCxnSpPr>
        <p:spPr>
          <a:xfrm flipH="1" flipV="1">
            <a:off x="6531383" y="184850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988EF72-5FB0-5D45-92E1-2993F9160DDE}"/>
              </a:ext>
            </a:extLst>
          </p:cNvPr>
          <p:cNvCxnSpPr>
            <a:cxnSpLocks/>
          </p:cNvCxnSpPr>
          <p:nvPr/>
        </p:nvCxnSpPr>
        <p:spPr>
          <a:xfrm flipH="1" flipV="1">
            <a:off x="6979221" y="184850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044CCE3-9439-7F43-8188-0164A11F490F}"/>
              </a:ext>
            </a:extLst>
          </p:cNvPr>
          <p:cNvCxnSpPr>
            <a:cxnSpLocks/>
          </p:cNvCxnSpPr>
          <p:nvPr/>
        </p:nvCxnSpPr>
        <p:spPr>
          <a:xfrm flipH="1" flipV="1">
            <a:off x="4747502" y="22704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C08226E-286C-DA4A-B518-03E7804CA455}"/>
              </a:ext>
            </a:extLst>
          </p:cNvPr>
          <p:cNvCxnSpPr>
            <a:cxnSpLocks/>
          </p:cNvCxnSpPr>
          <p:nvPr/>
        </p:nvCxnSpPr>
        <p:spPr>
          <a:xfrm flipH="1" flipV="1">
            <a:off x="5207910" y="228012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98D064F-8DC3-194A-B007-7D859AD60E17}"/>
              </a:ext>
            </a:extLst>
          </p:cNvPr>
          <p:cNvCxnSpPr>
            <a:cxnSpLocks/>
          </p:cNvCxnSpPr>
          <p:nvPr/>
        </p:nvCxnSpPr>
        <p:spPr>
          <a:xfrm flipH="1" flipV="1">
            <a:off x="5649067" y="228012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F6D04E4-634B-9445-B84F-5B0BD213E9FA}"/>
              </a:ext>
            </a:extLst>
          </p:cNvPr>
          <p:cNvCxnSpPr>
            <a:cxnSpLocks/>
          </p:cNvCxnSpPr>
          <p:nvPr/>
        </p:nvCxnSpPr>
        <p:spPr>
          <a:xfrm flipH="1" flipV="1">
            <a:off x="6099850" y="22704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F7E33AC-B462-144B-9812-58016D8E5B73}"/>
              </a:ext>
            </a:extLst>
          </p:cNvPr>
          <p:cNvCxnSpPr>
            <a:cxnSpLocks/>
          </p:cNvCxnSpPr>
          <p:nvPr/>
        </p:nvCxnSpPr>
        <p:spPr>
          <a:xfrm flipH="1" flipV="1">
            <a:off x="6541008" y="22704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EDD89F2-9EAA-6444-BEB4-424CF071CF24}"/>
              </a:ext>
            </a:extLst>
          </p:cNvPr>
          <p:cNvCxnSpPr>
            <a:cxnSpLocks/>
          </p:cNvCxnSpPr>
          <p:nvPr/>
        </p:nvCxnSpPr>
        <p:spPr>
          <a:xfrm flipH="1" flipV="1">
            <a:off x="6988846" y="22704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A11AB50-DF20-CC46-B746-5E836EA48319}"/>
              </a:ext>
            </a:extLst>
          </p:cNvPr>
          <p:cNvSpPr txBox="1"/>
          <p:nvPr/>
        </p:nvSpPr>
        <p:spPr>
          <a:xfrm>
            <a:off x="4517984" y="2426067"/>
            <a:ext cx="45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4850A3-267A-D04F-B131-AF149ED1B91E}"/>
              </a:ext>
            </a:extLst>
          </p:cNvPr>
          <p:cNvSpPr txBox="1"/>
          <p:nvPr/>
        </p:nvSpPr>
        <p:spPr>
          <a:xfrm>
            <a:off x="4992215" y="2421963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1A61C32-6BA5-2F41-8C94-53A51027AA7E}"/>
              </a:ext>
            </a:extLst>
          </p:cNvPr>
          <p:cNvSpPr txBox="1"/>
          <p:nvPr/>
        </p:nvSpPr>
        <p:spPr>
          <a:xfrm>
            <a:off x="5475817" y="242196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D84F352-588A-384A-8877-9ECC531D15A5}"/>
              </a:ext>
            </a:extLst>
          </p:cNvPr>
          <p:cNvSpPr txBox="1"/>
          <p:nvPr/>
        </p:nvSpPr>
        <p:spPr>
          <a:xfrm>
            <a:off x="5868049" y="24251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held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8228881-C58B-1147-9BD7-9983CDFD1098}"/>
              </a:ext>
            </a:extLst>
          </p:cNvPr>
          <p:cNvSpPr txBox="1"/>
          <p:nvPr/>
        </p:nvSpPr>
        <p:spPr>
          <a:xfrm>
            <a:off x="6374094" y="242196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0D441E-157A-254F-AD8D-3001F5CC1103}"/>
              </a:ext>
            </a:extLst>
          </p:cNvPr>
          <p:cNvSpPr txBox="1"/>
          <p:nvPr/>
        </p:nvSpPr>
        <p:spPr>
          <a:xfrm>
            <a:off x="6577058" y="2421963"/>
            <a:ext cx="8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13B0104-4617-8549-B5C2-A381C5696FF4}"/>
                  </a:ext>
                </a:extLst>
              </p:cNvPr>
              <p:cNvSpPr txBox="1"/>
              <p:nvPr/>
            </p:nvSpPr>
            <p:spPr>
              <a:xfrm>
                <a:off x="4634369" y="1976032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13B0104-4617-8549-B5C2-A381C5696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69" y="1976032"/>
                <a:ext cx="320922" cy="338554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DA2F2F7-3B0B-6845-A057-88E466DA1549}"/>
                  </a:ext>
                </a:extLst>
              </p:cNvPr>
              <p:cNvSpPr txBox="1"/>
              <p:nvPr/>
            </p:nvSpPr>
            <p:spPr>
              <a:xfrm>
                <a:off x="5076188" y="1984074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DA2F2F7-3B0B-6845-A057-88E466DA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8" y="1984074"/>
                <a:ext cx="320922" cy="338554"/>
              </a:xfrm>
              <a:prstGeom prst="rect">
                <a:avLst/>
              </a:prstGeom>
              <a:blipFill>
                <a:blip r:embed="rId4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0FA2CE-7F17-6C44-ABEC-BA8670D463D9}"/>
                  </a:ext>
                </a:extLst>
              </p:cNvPr>
              <p:cNvSpPr txBox="1"/>
              <p:nvPr/>
            </p:nvSpPr>
            <p:spPr>
              <a:xfrm>
                <a:off x="5516661" y="199087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0FA2CE-7F17-6C44-ABEC-BA8670D46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61" y="1990875"/>
                <a:ext cx="320922" cy="338554"/>
              </a:xfrm>
              <a:prstGeom prst="rect">
                <a:avLst/>
              </a:prstGeom>
              <a:blipFill>
                <a:blip r:embed="rId5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25D9143-B274-B542-AFEF-7AFD680EEBDC}"/>
                  </a:ext>
                </a:extLst>
              </p:cNvPr>
              <p:cNvSpPr txBox="1"/>
              <p:nvPr/>
            </p:nvSpPr>
            <p:spPr>
              <a:xfrm>
                <a:off x="5966543" y="199087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25D9143-B274-B542-AFEF-7AFD68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43" y="1990875"/>
                <a:ext cx="320922" cy="338554"/>
              </a:xfrm>
              <a:prstGeom prst="rect">
                <a:avLst/>
              </a:prstGeom>
              <a:blipFill>
                <a:blip r:embed="rId6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C20B01E-C865-F94A-9B34-D4F963B15D74}"/>
                  </a:ext>
                </a:extLst>
              </p:cNvPr>
              <p:cNvSpPr txBox="1"/>
              <p:nvPr/>
            </p:nvSpPr>
            <p:spPr>
              <a:xfrm>
                <a:off x="6407874" y="1995521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C20B01E-C865-F94A-9B34-D4F963B15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874" y="1995521"/>
                <a:ext cx="320922" cy="338554"/>
              </a:xfrm>
              <a:prstGeom prst="rect">
                <a:avLst/>
              </a:prstGeom>
              <a:blipFill>
                <a:blip r:embed="rId7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9B9ADD7-198B-034C-B380-C7D77B0A2BA9}"/>
                  </a:ext>
                </a:extLst>
              </p:cNvPr>
              <p:cNvSpPr txBox="1"/>
              <p:nvPr/>
            </p:nvSpPr>
            <p:spPr>
              <a:xfrm>
                <a:off x="6858482" y="199087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9B9ADD7-198B-034C-B380-C7D77B0A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82" y="1990875"/>
                <a:ext cx="320922" cy="338554"/>
              </a:xfrm>
              <a:prstGeom prst="rect">
                <a:avLst/>
              </a:prstGeom>
              <a:blipFill>
                <a:blip r:embed="rId8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66ADFBC3-0CAC-1449-8D88-B7FAEEE916AF}"/>
              </a:ext>
            </a:extLst>
          </p:cNvPr>
          <p:cNvSpPr/>
          <p:nvPr/>
        </p:nvSpPr>
        <p:spPr>
          <a:xfrm>
            <a:off x="7823877" y="2049980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ACF61A33-D032-0E4B-8770-849FC9B8E948}"/>
              </a:ext>
            </a:extLst>
          </p:cNvPr>
          <p:cNvSpPr/>
          <p:nvPr/>
        </p:nvSpPr>
        <p:spPr>
          <a:xfrm>
            <a:off x="8342037" y="2049980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A755EB7-332D-B34A-A839-DB9207A6D9C6}"/>
              </a:ext>
            </a:extLst>
          </p:cNvPr>
          <p:cNvSpPr/>
          <p:nvPr/>
        </p:nvSpPr>
        <p:spPr>
          <a:xfrm>
            <a:off x="8821696" y="205966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E0E3F5FE-68AE-B342-81C8-8E02F8C848A9}"/>
              </a:ext>
            </a:extLst>
          </p:cNvPr>
          <p:cNvSpPr/>
          <p:nvPr/>
        </p:nvSpPr>
        <p:spPr>
          <a:xfrm>
            <a:off x="9323814" y="205966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圆角矩形 112">
            <a:extLst>
              <a:ext uri="{FF2B5EF4-FFF2-40B4-BE49-F238E27FC236}">
                <a16:creationId xmlns:a16="http://schemas.microsoft.com/office/drawing/2014/main" id="{FEC2EC45-2B7A-994C-9DDE-BCF9B3DFE1AD}"/>
              </a:ext>
            </a:extLst>
          </p:cNvPr>
          <p:cNvSpPr/>
          <p:nvPr/>
        </p:nvSpPr>
        <p:spPr>
          <a:xfrm>
            <a:off x="9854809" y="2059666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FED3E8A7-DB71-6349-AFE0-9EB5156D1018}"/>
              </a:ext>
            </a:extLst>
          </p:cNvPr>
          <p:cNvCxnSpPr>
            <a:cxnSpLocks/>
          </p:cNvCxnSpPr>
          <p:nvPr/>
        </p:nvCxnSpPr>
        <p:spPr>
          <a:xfrm flipH="1" flipV="1">
            <a:off x="7987505" y="184784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2F9EBB22-235E-DC4F-9253-9037D884B13B}"/>
              </a:ext>
            </a:extLst>
          </p:cNvPr>
          <p:cNvCxnSpPr>
            <a:cxnSpLocks/>
          </p:cNvCxnSpPr>
          <p:nvPr/>
        </p:nvCxnSpPr>
        <p:spPr>
          <a:xfrm flipH="1" flipV="1">
            <a:off x="8515289" y="185753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A7EDEDA2-4107-DA4F-9EDB-CDB7E1850990}"/>
              </a:ext>
            </a:extLst>
          </p:cNvPr>
          <p:cNvCxnSpPr>
            <a:cxnSpLocks/>
          </p:cNvCxnSpPr>
          <p:nvPr/>
        </p:nvCxnSpPr>
        <p:spPr>
          <a:xfrm flipH="1" flipV="1">
            <a:off x="8985321" y="185753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DA64E3EF-BE31-6143-83DD-2B85D08C002F}"/>
              </a:ext>
            </a:extLst>
          </p:cNvPr>
          <p:cNvCxnSpPr>
            <a:cxnSpLocks/>
          </p:cNvCxnSpPr>
          <p:nvPr/>
        </p:nvCxnSpPr>
        <p:spPr>
          <a:xfrm flipH="1" flipV="1">
            <a:off x="9493855" y="184784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C7981D91-86E2-E74A-A0B0-746A074347A0}"/>
              </a:ext>
            </a:extLst>
          </p:cNvPr>
          <p:cNvCxnSpPr>
            <a:cxnSpLocks/>
          </p:cNvCxnSpPr>
          <p:nvPr/>
        </p:nvCxnSpPr>
        <p:spPr>
          <a:xfrm flipH="1" flipV="1">
            <a:off x="10021641" y="184784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77439046-B3E0-324F-99D7-981498846A67}"/>
              </a:ext>
            </a:extLst>
          </p:cNvPr>
          <p:cNvCxnSpPr>
            <a:cxnSpLocks/>
          </p:cNvCxnSpPr>
          <p:nvPr/>
        </p:nvCxnSpPr>
        <p:spPr>
          <a:xfrm flipH="1" flipV="1">
            <a:off x="7997130" y="226977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AFEFAF25-5DA7-DD47-9268-88DC0D8BCE08}"/>
              </a:ext>
            </a:extLst>
          </p:cNvPr>
          <p:cNvCxnSpPr>
            <a:cxnSpLocks/>
          </p:cNvCxnSpPr>
          <p:nvPr/>
        </p:nvCxnSpPr>
        <p:spPr>
          <a:xfrm flipH="1" flipV="1">
            <a:off x="8524914" y="227946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DB74E04E-8466-8545-B73E-54A310C60368}"/>
              </a:ext>
            </a:extLst>
          </p:cNvPr>
          <p:cNvCxnSpPr>
            <a:cxnSpLocks/>
          </p:cNvCxnSpPr>
          <p:nvPr/>
        </p:nvCxnSpPr>
        <p:spPr>
          <a:xfrm flipH="1" flipV="1">
            <a:off x="8994946" y="227946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38A974F6-403E-6B4A-A967-7DF455D4E929}"/>
              </a:ext>
            </a:extLst>
          </p:cNvPr>
          <p:cNvCxnSpPr>
            <a:cxnSpLocks/>
          </p:cNvCxnSpPr>
          <p:nvPr/>
        </p:nvCxnSpPr>
        <p:spPr>
          <a:xfrm flipH="1" flipV="1">
            <a:off x="9503480" y="226977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21C7670B-FC59-2C48-A333-0C6DBFEA9EAC}"/>
              </a:ext>
            </a:extLst>
          </p:cNvPr>
          <p:cNvCxnSpPr>
            <a:cxnSpLocks/>
          </p:cNvCxnSpPr>
          <p:nvPr/>
        </p:nvCxnSpPr>
        <p:spPr>
          <a:xfrm flipH="1" flipV="1">
            <a:off x="10031266" y="226977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3D5D078-031D-0244-8D18-2C19CB535510}"/>
              </a:ext>
            </a:extLst>
          </p:cNvPr>
          <p:cNvSpPr txBox="1"/>
          <p:nvPr/>
        </p:nvSpPr>
        <p:spPr>
          <a:xfrm>
            <a:off x="7767612" y="242540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&lt;s&gt;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48ACF70-4D84-0A4A-8479-54BD6F73166E}"/>
              </a:ext>
            </a:extLst>
          </p:cNvPr>
          <p:cNvSpPr txBox="1"/>
          <p:nvPr/>
        </p:nvSpPr>
        <p:spPr>
          <a:xfrm>
            <a:off x="8136321" y="2439186"/>
            <a:ext cx="81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D24366EE-7EDB-5442-933A-2F81626694DC}"/>
              </a:ext>
            </a:extLst>
          </p:cNvPr>
          <p:cNvSpPr txBox="1"/>
          <p:nvPr/>
        </p:nvSpPr>
        <p:spPr>
          <a:xfrm>
            <a:off x="8859844" y="2439186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C12EF59-02E0-AF48-8769-971E09E81B72}"/>
              </a:ext>
            </a:extLst>
          </p:cNvPr>
          <p:cNvSpPr txBox="1"/>
          <p:nvPr/>
        </p:nvSpPr>
        <p:spPr>
          <a:xfrm>
            <a:off x="9359922" y="243694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194603F-C13D-2E49-BC0F-408848628AC9}"/>
              </a:ext>
            </a:extLst>
          </p:cNvPr>
          <p:cNvSpPr txBox="1"/>
          <p:nvPr/>
        </p:nvSpPr>
        <p:spPr>
          <a:xfrm>
            <a:off x="9645254" y="2433568"/>
            <a:ext cx="8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0A384888-FF8D-494F-8B99-7DF2757A3CCC}"/>
                  </a:ext>
                </a:extLst>
              </p:cNvPr>
              <p:cNvSpPr txBox="1"/>
              <p:nvPr/>
            </p:nvSpPr>
            <p:spPr>
              <a:xfrm>
                <a:off x="7883997" y="1975372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0A384888-FF8D-494F-8B99-7DF2757A3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997" y="1975372"/>
                <a:ext cx="320922" cy="338554"/>
              </a:xfrm>
              <a:prstGeom prst="rect">
                <a:avLst/>
              </a:prstGeom>
              <a:blipFill>
                <a:blip r:embed="rId9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E241EAF7-D2B7-CD48-806E-1351909A918D}"/>
                  </a:ext>
                </a:extLst>
              </p:cNvPr>
              <p:cNvSpPr txBox="1"/>
              <p:nvPr/>
            </p:nvSpPr>
            <p:spPr>
              <a:xfrm>
                <a:off x="8393192" y="1983414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E241EAF7-D2B7-CD48-806E-1351909A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92" y="1983414"/>
                <a:ext cx="32092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06D65905-C7C4-794C-9336-B7A1454E7D49}"/>
                  </a:ext>
                </a:extLst>
              </p:cNvPr>
              <p:cNvSpPr txBox="1"/>
              <p:nvPr/>
            </p:nvSpPr>
            <p:spPr>
              <a:xfrm>
                <a:off x="8862540" y="199021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06D65905-C7C4-794C-9336-B7A1454E7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540" y="1990215"/>
                <a:ext cx="320922" cy="338554"/>
              </a:xfrm>
              <a:prstGeom prst="rect">
                <a:avLst/>
              </a:prstGeom>
              <a:blipFill>
                <a:blip r:embed="rId11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05BBE8E3-36D5-3547-AF4C-1FD8D2432B65}"/>
                  </a:ext>
                </a:extLst>
              </p:cNvPr>
              <p:cNvSpPr txBox="1"/>
              <p:nvPr/>
            </p:nvSpPr>
            <p:spPr>
              <a:xfrm>
                <a:off x="9370173" y="199021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05BBE8E3-36D5-3547-AF4C-1FD8D243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173" y="1990215"/>
                <a:ext cx="320922" cy="338554"/>
              </a:xfrm>
              <a:prstGeom prst="rect">
                <a:avLst/>
              </a:prstGeom>
              <a:blipFill>
                <a:blip r:embed="rId12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2E5AB14-D00A-6248-BACD-C6F1BDFCBCA2}"/>
                  </a:ext>
                </a:extLst>
              </p:cNvPr>
              <p:cNvSpPr txBox="1"/>
              <p:nvPr/>
            </p:nvSpPr>
            <p:spPr>
              <a:xfrm>
                <a:off x="9898132" y="1994861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2E5AB14-D00A-6248-BACD-C6F1BDFC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132" y="1994861"/>
                <a:ext cx="320922" cy="338554"/>
              </a:xfrm>
              <a:prstGeom prst="rect">
                <a:avLst/>
              </a:prstGeom>
              <a:blipFill>
                <a:blip r:embed="rId13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8CAE0383-BFB9-BE4B-B16B-412B3BD84A77}"/>
              </a:ext>
            </a:extLst>
          </p:cNvPr>
          <p:cNvSpPr txBox="1"/>
          <p:nvPr/>
        </p:nvSpPr>
        <p:spPr>
          <a:xfrm>
            <a:off x="6925001" y="3001702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&lt;s&gt;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25CBAC4-B8F8-1843-9D4A-789779424F8C}"/>
              </a:ext>
            </a:extLst>
          </p:cNvPr>
          <p:cNvSpPr txBox="1"/>
          <p:nvPr/>
        </p:nvSpPr>
        <p:spPr>
          <a:xfrm>
            <a:off x="7254145" y="2997959"/>
            <a:ext cx="1567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〈 </a:t>
            </a:r>
            <a:r>
              <a:rPr kumimoji="1" lang="en-US" altLang="zh-CN" sz="1400" b="1" u="sng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candidate_span</a:t>
            </a:r>
            <a:r>
              <a:rPr kumimoji="1" lang="en-US" altLang="zh-CN" sz="14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〉</a:t>
            </a:r>
            <a:endParaRPr kumimoji="1" lang="zh-CN" altLang="en-US" sz="14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6CF683A-3409-D34B-ACD8-C45872D92E98}"/>
              </a:ext>
            </a:extLst>
          </p:cNvPr>
          <p:cNvSpPr txBox="1"/>
          <p:nvPr/>
        </p:nvSpPr>
        <p:spPr>
          <a:xfrm>
            <a:off x="8695125" y="3005184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3C76759-FC97-5440-8E6D-79EC50652D0E}"/>
              </a:ext>
            </a:extLst>
          </p:cNvPr>
          <p:cNvSpPr txBox="1"/>
          <p:nvPr/>
        </p:nvSpPr>
        <p:spPr>
          <a:xfrm>
            <a:off x="8922771" y="3005183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685C316-A138-1B40-A03E-97DEAC1968F6}"/>
              </a:ext>
            </a:extLst>
          </p:cNvPr>
          <p:cNvSpPr txBox="1"/>
          <p:nvPr/>
        </p:nvSpPr>
        <p:spPr>
          <a:xfrm>
            <a:off x="9122657" y="3005183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〈 </a:t>
            </a:r>
            <a:r>
              <a:rPr kumimoji="1" lang="en-US" altLang="zh-CN" sz="1400" b="1" u="sng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entity_type</a:t>
            </a:r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〉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E87E8FFA-856F-3F48-9DF6-3272A15F4C96}"/>
              </a:ext>
            </a:extLst>
          </p:cNvPr>
          <p:cNvSpPr/>
          <p:nvPr/>
        </p:nvSpPr>
        <p:spPr>
          <a:xfrm>
            <a:off x="5964942" y="2909203"/>
            <a:ext cx="4918558" cy="47167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AF906830-E663-394A-BEAC-F0F08005D6E2}"/>
              </a:ext>
            </a:extLst>
          </p:cNvPr>
          <p:cNvSpPr txBox="1"/>
          <p:nvPr/>
        </p:nvSpPr>
        <p:spPr>
          <a:xfrm>
            <a:off x="5927818" y="2982570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Comic Sans MS" panose="030F0902030302020204" pitchFamily="66" charset="0"/>
              </a:rPr>
              <a:t>Template:</a:t>
            </a:r>
            <a:endParaRPr kumimoji="1" lang="zh-CN" altLang="en-US" sz="1600" b="1" dirty="0">
              <a:latin typeface="Comic Sans MS" panose="030F0902030302020204" pitchFamily="66" charset="0"/>
            </a:endParaRPr>
          </a:p>
        </p:txBody>
      </p:sp>
      <p:sp>
        <p:nvSpPr>
          <p:cNvPr id="146" name="右箭头 145">
            <a:extLst>
              <a:ext uri="{FF2B5EF4-FFF2-40B4-BE49-F238E27FC236}">
                <a16:creationId xmlns:a16="http://schemas.microsoft.com/office/drawing/2014/main" id="{82F84DAF-BFDB-CB4B-BDD4-16DF4836E714}"/>
              </a:ext>
            </a:extLst>
          </p:cNvPr>
          <p:cNvSpPr/>
          <p:nvPr/>
        </p:nvSpPr>
        <p:spPr>
          <a:xfrm rot="16200000">
            <a:off x="8970812" y="2656267"/>
            <a:ext cx="185644" cy="28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D927D44-21A7-114F-A862-2B25DA56139A}"/>
              </a:ext>
            </a:extLst>
          </p:cNvPr>
          <p:cNvSpPr txBox="1"/>
          <p:nvPr/>
        </p:nvSpPr>
        <p:spPr>
          <a:xfrm>
            <a:off x="10298271" y="3001702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圆角矩形 147">
            <a:extLst>
              <a:ext uri="{FF2B5EF4-FFF2-40B4-BE49-F238E27FC236}">
                <a16:creationId xmlns:a16="http://schemas.microsoft.com/office/drawing/2014/main" id="{774F0896-C2F2-D348-ACAC-3B9F2D6429C6}"/>
              </a:ext>
            </a:extLst>
          </p:cNvPr>
          <p:cNvSpPr/>
          <p:nvPr/>
        </p:nvSpPr>
        <p:spPr>
          <a:xfrm>
            <a:off x="7788684" y="951782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圆角矩形 148">
            <a:extLst>
              <a:ext uri="{FF2B5EF4-FFF2-40B4-BE49-F238E27FC236}">
                <a16:creationId xmlns:a16="http://schemas.microsoft.com/office/drawing/2014/main" id="{D8C09F45-4E4B-064A-BEEF-23744EB19B44}"/>
              </a:ext>
            </a:extLst>
          </p:cNvPr>
          <p:cNvSpPr/>
          <p:nvPr/>
        </p:nvSpPr>
        <p:spPr>
          <a:xfrm>
            <a:off x="8268343" y="96146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圆角矩形 149">
            <a:extLst>
              <a:ext uri="{FF2B5EF4-FFF2-40B4-BE49-F238E27FC236}">
                <a16:creationId xmlns:a16="http://schemas.microsoft.com/office/drawing/2014/main" id="{B7CE926F-58D2-8A4D-92F8-A8D5467586D4}"/>
              </a:ext>
            </a:extLst>
          </p:cNvPr>
          <p:cNvSpPr/>
          <p:nvPr/>
        </p:nvSpPr>
        <p:spPr>
          <a:xfrm>
            <a:off x="8770461" y="96146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圆角矩形 150">
            <a:extLst>
              <a:ext uri="{FF2B5EF4-FFF2-40B4-BE49-F238E27FC236}">
                <a16:creationId xmlns:a16="http://schemas.microsoft.com/office/drawing/2014/main" id="{CFC08B7E-7FFD-FE44-8E2F-150917175D84}"/>
              </a:ext>
            </a:extLst>
          </p:cNvPr>
          <p:cNvSpPr/>
          <p:nvPr/>
        </p:nvSpPr>
        <p:spPr>
          <a:xfrm>
            <a:off x="9301456" y="96146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BAC414D8-B192-124B-936B-A62BF9FBC635}"/>
              </a:ext>
            </a:extLst>
          </p:cNvPr>
          <p:cNvCxnSpPr>
            <a:cxnSpLocks/>
          </p:cNvCxnSpPr>
          <p:nvPr/>
        </p:nvCxnSpPr>
        <p:spPr>
          <a:xfrm flipH="1" flipV="1">
            <a:off x="7961936" y="7593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B2B5C3FE-76FD-0B45-BB2B-3E3C336D788E}"/>
              </a:ext>
            </a:extLst>
          </p:cNvPr>
          <p:cNvCxnSpPr>
            <a:cxnSpLocks/>
          </p:cNvCxnSpPr>
          <p:nvPr/>
        </p:nvCxnSpPr>
        <p:spPr>
          <a:xfrm flipH="1" flipV="1">
            <a:off x="8431968" y="75933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C7D0EAA7-7418-B843-99AB-2E19B0D7379C}"/>
              </a:ext>
            </a:extLst>
          </p:cNvPr>
          <p:cNvCxnSpPr>
            <a:cxnSpLocks/>
          </p:cNvCxnSpPr>
          <p:nvPr/>
        </p:nvCxnSpPr>
        <p:spPr>
          <a:xfrm flipH="1" flipV="1">
            <a:off x="8940502" y="749651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1BCFF4E1-8581-9A4F-8B87-8CAFE97894B2}"/>
              </a:ext>
            </a:extLst>
          </p:cNvPr>
          <p:cNvCxnSpPr>
            <a:cxnSpLocks/>
          </p:cNvCxnSpPr>
          <p:nvPr/>
        </p:nvCxnSpPr>
        <p:spPr>
          <a:xfrm flipH="1" flipV="1">
            <a:off x="9468288" y="749651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2FB5CAD9-737E-834F-8B48-EE035C14F1A7}"/>
              </a:ext>
            </a:extLst>
          </p:cNvPr>
          <p:cNvCxnSpPr>
            <a:cxnSpLocks/>
          </p:cNvCxnSpPr>
          <p:nvPr/>
        </p:nvCxnSpPr>
        <p:spPr>
          <a:xfrm flipH="1" flipV="1">
            <a:off x="7971561" y="118126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3A1273E8-9467-9747-B8F7-6CEB92487E47}"/>
              </a:ext>
            </a:extLst>
          </p:cNvPr>
          <p:cNvCxnSpPr>
            <a:cxnSpLocks/>
          </p:cNvCxnSpPr>
          <p:nvPr/>
        </p:nvCxnSpPr>
        <p:spPr>
          <a:xfrm flipH="1" flipV="1">
            <a:off x="8441593" y="118126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9B6895A7-E59A-8342-B9D8-4A0E8954E4E5}"/>
              </a:ext>
            </a:extLst>
          </p:cNvPr>
          <p:cNvCxnSpPr>
            <a:cxnSpLocks/>
          </p:cNvCxnSpPr>
          <p:nvPr/>
        </p:nvCxnSpPr>
        <p:spPr>
          <a:xfrm flipH="1" flipV="1">
            <a:off x="8950127" y="117157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3E06760E-491F-3744-8FE5-A7F03B05DB89}"/>
              </a:ext>
            </a:extLst>
          </p:cNvPr>
          <p:cNvCxnSpPr>
            <a:cxnSpLocks/>
          </p:cNvCxnSpPr>
          <p:nvPr/>
        </p:nvCxnSpPr>
        <p:spPr>
          <a:xfrm flipH="1" flipV="1">
            <a:off x="9477913" y="117157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7D3FF328-6227-BB4B-8F90-9E393FBE32A6}"/>
                  </a:ext>
                </a:extLst>
              </p:cNvPr>
              <p:cNvSpPr txBox="1"/>
              <p:nvPr/>
            </p:nvSpPr>
            <p:spPr>
              <a:xfrm>
                <a:off x="7839839" y="885216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7D3FF328-6227-BB4B-8F90-9E393FBE3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9" y="885216"/>
                <a:ext cx="320922" cy="338554"/>
              </a:xfrm>
              <a:prstGeom prst="rect">
                <a:avLst/>
              </a:prstGeom>
              <a:blipFill>
                <a:blip r:embed="rId14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B80A4A6E-DF21-B94F-97F6-A57B11753029}"/>
                  </a:ext>
                </a:extLst>
              </p:cNvPr>
              <p:cNvSpPr txBox="1"/>
              <p:nvPr/>
            </p:nvSpPr>
            <p:spPr>
              <a:xfrm>
                <a:off x="8309187" y="892017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B80A4A6E-DF21-B94F-97F6-A57B1175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187" y="892017"/>
                <a:ext cx="320922" cy="338554"/>
              </a:xfrm>
              <a:prstGeom prst="rect">
                <a:avLst/>
              </a:prstGeom>
              <a:blipFill>
                <a:blip r:embed="rId1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CA95C26A-C1A7-7D42-A523-CE2569D7403F}"/>
                  </a:ext>
                </a:extLst>
              </p:cNvPr>
              <p:cNvSpPr txBox="1"/>
              <p:nvPr/>
            </p:nvSpPr>
            <p:spPr>
              <a:xfrm>
                <a:off x="8816820" y="892017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CA95C26A-C1A7-7D42-A523-CE2569D74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20" y="892017"/>
                <a:ext cx="320922" cy="338554"/>
              </a:xfrm>
              <a:prstGeom prst="rect">
                <a:avLst/>
              </a:prstGeom>
              <a:blipFill>
                <a:blip r:embed="rId16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5619B4AE-E6F8-684C-8305-63ABE400B5AA}"/>
                  </a:ext>
                </a:extLst>
              </p:cNvPr>
              <p:cNvSpPr txBox="1"/>
              <p:nvPr/>
            </p:nvSpPr>
            <p:spPr>
              <a:xfrm>
                <a:off x="9344779" y="896663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5619B4AE-E6F8-684C-8305-63ABE400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779" y="896663"/>
                <a:ext cx="320922" cy="338554"/>
              </a:xfrm>
              <a:prstGeom prst="rect">
                <a:avLst/>
              </a:prstGeom>
              <a:blipFill>
                <a:blip r:embed="rId1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D7FF330A-D7D1-B74E-88FB-E521EECA530E}"/>
              </a:ext>
            </a:extLst>
          </p:cNvPr>
          <p:cNvSpPr/>
          <p:nvPr/>
        </p:nvSpPr>
        <p:spPr>
          <a:xfrm>
            <a:off x="9827482" y="95763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6A60BA03-0602-7841-A66E-52CFEF538F3A}"/>
              </a:ext>
            </a:extLst>
          </p:cNvPr>
          <p:cNvCxnSpPr>
            <a:cxnSpLocks/>
          </p:cNvCxnSpPr>
          <p:nvPr/>
        </p:nvCxnSpPr>
        <p:spPr>
          <a:xfrm flipH="1" flipV="1">
            <a:off x="9994314" y="745821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80125698-3BC5-374B-8B0A-C9DABE7BCE22}"/>
              </a:ext>
            </a:extLst>
          </p:cNvPr>
          <p:cNvCxnSpPr>
            <a:cxnSpLocks/>
          </p:cNvCxnSpPr>
          <p:nvPr/>
        </p:nvCxnSpPr>
        <p:spPr>
          <a:xfrm flipH="1" flipV="1">
            <a:off x="10003939" y="1167749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32FD27D1-CC95-C348-A874-914C7765F8CE}"/>
                  </a:ext>
                </a:extLst>
              </p:cNvPr>
              <p:cNvSpPr txBox="1"/>
              <p:nvPr/>
            </p:nvSpPr>
            <p:spPr>
              <a:xfrm>
                <a:off x="9870805" y="892833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32FD27D1-CC95-C348-A874-914C7765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805" y="892833"/>
                <a:ext cx="320922" cy="338554"/>
              </a:xfrm>
              <a:prstGeom prst="rect">
                <a:avLst/>
              </a:prstGeom>
              <a:blipFill>
                <a:blip r:embed="rId18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67">
            <a:extLst>
              <a:ext uri="{FF2B5EF4-FFF2-40B4-BE49-F238E27FC236}">
                <a16:creationId xmlns:a16="http://schemas.microsoft.com/office/drawing/2014/main" id="{B9E961FF-D38B-FE49-9968-00B30E271B23}"/>
              </a:ext>
            </a:extLst>
          </p:cNvPr>
          <p:cNvSpPr txBox="1"/>
          <p:nvPr/>
        </p:nvSpPr>
        <p:spPr>
          <a:xfrm>
            <a:off x="7587174" y="482248"/>
            <a:ext cx="81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B4B0458-EC06-E14C-8DFE-82947B4ACE96}"/>
              </a:ext>
            </a:extLst>
          </p:cNvPr>
          <p:cNvSpPr txBox="1"/>
          <p:nvPr/>
        </p:nvSpPr>
        <p:spPr>
          <a:xfrm>
            <a:off x="8310697" y="482248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76231695-ADBC-CE43-992F-FCFB5204DC68}"/>
              </a:ext>
            </a:extLst>
          </p:cNvPr>
          <p:cNvSpPr txBox="1"/>
          <p:nvPr/>
        </p:nvSpPr>
        <p:spPr>
          <a:xfrm>
            <a:off x="8810775" y="48000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70A68144-4597-2E4D-8D30-05911FD1DE57}"/>
              </a:ext>
            </a:extLst>
          </p:cNvPr>
          <p:cNvSpPr txBox="1"/>
          <p:nvPr/>
        </p:nvSpPr>
        <p:spPr>
          <a:xfrm>
            <a:off x="9015003" y="475069"/>
            <a:ext cx="8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D78DB8B4-A6C8-2B41-B897-ABD2D171F3FE}"/>
              </a:ext>
            </a:extLst>
          </p:cNvPr>
          <p:cNvSpPr txBox="1"/>
          <p:nvPr/>
        </p:nvSpPr>
        <p:spPr>
          <a:xfrm>
            <a:off x="9724964" y="480464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13178000-58E6-AC46-8254-0D255C450360}"/>
              </a:ext>
            </a:extLst>
          </p:cNvPr>
          <p:cNvSpPr/>
          <p:nvPr/>
        </p:nvSpPr>
        <p:spPr>
          <a:xfrm>
            <a:off x="980860" y="3131304"/>
            <a:ext cx="2571553" cy="471678"/>
          </a:xfrm>
          <a:prstGeom prst="roundRect">
            <a:avLst/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515485D4-223D-6C43-B1BB-098FB672E4E3}"/>
              </a:ext>
            </a:extLst>
          </p:cNvPr>
          <p:cNvSpPr/>
          <p:nvPr/>
        </p:nvSpPr>
        <p:spPr>
          <a:xfrm>
            <a:off x="980860" y="3805113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6D8E5D65-F903-CD48-924F-2176F824EA1A}"/>
              </a:ext>
            </a:extLst>
          </p:cNvPr>
          <p:cNvSpPr/>
          <p:nvPr/>
        </p:nvSpPr>
        <p:spPr>
          <a:xfrm>
            <a:off x="1431644" y="3805113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84A925B7-AFCC-E64F-936E-0D843032E279}"/>
              </a:ext>
            </a:extLst>
          </p:cNvPr>
          <p:cNvSpPr/>
          <p:nvPr/>
        </p:nvSpPr>
        <p:spPr>
          <a:xfrm>
            <a:off x="1882428" y="3814799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1" name="圆角矩形 460">
            <a:extLst>
              <a:ext uri="{FF2B5EF4-FFF2-40B4-BE49-F238E27FC236}">
                <a16:creationId xmlns:a16="http://schemas.microsoft.com/office/drawing/2014/main" id="{2829D2B4-F264-024E-9931-FFB4483826C6}"/>
              </a:ext>
            </a:extLst>
          </p:cNvPr>
          <p:cNvSpPr/>
          <p:nvPr/>
        </p:nvSpPr>
        <p:spPr>
          <a:xfrm>
            <a:off x="2326795" y="3814799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D86F0552-0A63-3A40-9E58-8BED01EA6B48}"/>
              </a:ext>
            </a:extLst>
          </p:cNvPr>
          <p:cNvSpPr/>
          <p:nvPr/>
        </p:nvSpPr>
        <p:spPr>
          <a:xfrm>
            <a:off x="2771162" y="3814799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2B036031-E730-E948-98F5-AE5F28F58153}"/>
              </a:ext>
            </a:extLst>
          </p:cNvPr>
          <p:cNvSpPr/>
          <p:nvPr/>
        </p:nvSpPr>
        <p:spPr>
          <a:xfrm>
            <a:off x="3215529" y="3814799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4" name="直线箭头连接符 463">
            <a:extLst>
              <a:ext uri="{FF2B5EF4-FFF2-40B4-BE49-F238E27FC236}">
                <a16:creationId xmlns:a16="http://schemas.microsoft.com/office/drawing/2014/main" id="{88DC6C1A-8644-2C41-90B7-C080E18155F1}"/>
              </a:ext>
            </a:extLst>
          </p:cNvPr>
          <p:cNvCxnSpPr>
            <a:cxnSpLocks/>
          </p:cNvCxnSpPr>
          <p:nvPr/>
        </p:nvCxnSpPr>
        <p:spPr>
          <a:xfrm flipH="1" flipV="1">
            <a:off x="1144488" y="360298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箭头连接符 464">
            <a:extLst>
              <a:ext uri="{FF2B5EF4-FFF2-40B4-BE49-F238E27FC236}">
                <a16:creationId xmlns:a16="http://schemas.microsoft.com/office/drawing/2014/main" id="{A5F50782-F574-F443-9343-1F89F15AB578}"/>
              </a:ext>
            </a:extLst>
          </p:cNvPr>
          <p:cNvCxnSpPr>
            <a:cxnSpLocks/>
          </p:cNvCxnSpPr>
          <p:nvPr/>
        </p:nvCxnSpPr>
        <p:spPr>
          <a:xfrm flipH="1" flipV="1">
            <a:off x="1604896" y="3612668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箭头连接符 465">
            <a:extLst>
              <a:ext uri="{FF2B5EF4-FFF2-40B4-BE49-F238E27FC236}">
                <a16:creationId xmlns:a16="http://schemas.microsoft.com/office/drawing/2014/main" id="{19D318D0-49DC-5048-8079-DC6A427221C0}"/>
              </a:ext>
            </a:extLst>
          </p:cNvPr>
          <p:cNvCxnSpPr>
            <a:cxnSpLocks/>
          </p:cNvCxnSpPr>
          <p:nvPr/>
        </p:nvCxnSpPr>
        <p:spPr>
          <a:xfrm flipH="1" flipV="1">
            <a:off x="2046053" y="3612668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箭头连接符 466">
            <a:extLst>
              <a:ext uri="{FF2B5EF4-FFF2-40B4-BE49-F238E27FC236}">
                <a16:creationId xmlns:a16="http://schemas.microsoft.com/office/drawing/2014/main" id="{26E9CB8E-4E8A-B448-9CE3-1D31FCF2ACEC}"/>
              </a:ext>
            </a:extLst>
          </p:cNvPr>
          <p:cNvCxnSpPr>
            <a:cxnSpLocks/>
          </p:cNvCxnSpPr>
          <p:nvPr/>
        </p:nvCxnSpPr>
        <p:spPr>
          <a:xfrm flipH="1" flipV="1">
            <a:off x="2496836" y="360298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567725AE-2164-FD41-AF87-4503472676BF}"/>
              </a:ext>
            </a:extLst>
          </p:cNvPr>
          <p:cNvCxnSpPr>
            <a:cxnSpLocks/>
          </p:cNvCxnSpPr>
          <p:nvPr/>
        </p:nvCxnSpPr>
        <p:spPr>
          <a:xfrm flipH="1" flipV="1">
            <a:off x="2937994" y="360298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箭头连接符 468">
            <a:extLst>
              <a:ext uri="{FF2B5EF4-FFF2-40B4-BE49-F238E27FC236}">
                <a16:creationId xmlns:a16="http://schemas.microsoft.com/office/drawing/2014/main" id="{A441768C-8DBD-F947-A575-B813259E7B5A}"/>
              </a:ext>
            </a:extLst>
          </p:cNvPr>
          <p:cNvCxnSpPr>
            <a:cxnSpLocks/>
          </p:cNvCxnSpPr>
          <p:nvPr/>
        </p:nvCxnSpPr>
        <p:spPr>
          <a:xfrm flipH="1" flipV="1">
            <a:off x="3385832" y="360298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箭头连接符 469">
            <a:extLst>
              <a:ext uri="{FF2B5EF4-FFF2-40B4-BE49-F238E27FC236}">
                <a16:creationId xmlns:a16="http://schemas.microsoft.com/office/drawing/2014/main" id="{DBF3536D-3AAF-E545-B2AF-6CD095A99BB0}"/>
              </a:ext>
            </a:extLst>
          </p:cNvPr>
          <p:cNvCxnSpPr>
            <a:cxnSpLocks/>
          </p:cNvCxnSpPr>
          <p:nvPr/>
        </p:nvCxnSpPr>
        <p:spPr>
          <a:xfrm flipH="1" flipV="1">
            <a:off x="1154113" y="40249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ED153EF4-F845-984A-8F6B-FCE16778940B}"/>
              </a:ext>
            </a:extLst>
          </p:cNvPr>
          <p:cNvCxnSpPr>
            <a:cxnSpLocks/>
          </p:cNvCxnSpPr>
          <p:nvPr/>
        </p:nvCxnSpPr>
        <p:spPr>
          <a:xfrm flipH="1" flipV="1">
            <a:off x="1614521" y="4034596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箭头连接符 471">
            <a:extLst>
              <a:ext uri="{FF2B5EF4-FFF2-40B4-BE49-F238E27FC236}">
                <a16:creationId xmlns:a16="http://schemas.microsoft.com/office/drawing/2014/main" id="{57293D6A-BF54-5D45-8D95-33F581DE23DF}"/>
              </a:ext>
            </a:extLst>
          </p:cNvPr>
          <p:cNvCxnSpPr>
            <a:cxnSpLocks/>
          </p:cNvCxnSpPr>
          <p:nvPr/>
        </p:nvCxnSpPr>
        <p:spPr>
          <a:xfrm flipH="1" flipV="1">
            <a:off x="2055678" y="4034596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箭头连接符 472">
            <a:extLst>
              <a:ext uri="{FF2B5EF4-FFF2-40B4-BE49-F238E27FC236}">
                <a16:creationId xmlns:a16="http://schemas.microsoft.com/office/drawing/2014/main" id="{BAC192F0-2BE0-3340-BEA6-BC698A02C8CA}"/>
              </a:ext>
            </a:extLst>
          </p:cNvPr>
          <p:cNvCxnSpPr>
            <a:cxnSpLocks/>
          </p:cNvCxnSpPr>
          <p:nvPr/>
        </p:nvCxnSpPr>
        <p:spPr>
          <a:xfrm flipH="1" flipV="1">
            <a:off x="2506461" y="40249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箭头连接符 473">
            <a:extLst>
              <a:ext uri="{FF2B5EF4-FFF2-40B4-BE49-F238E27FC236}">
                <a16:creationId xmlns:a16="http://schemas.microsoft.com/office/drawing/2014/main" id="{F301DE4F-A156-B24B-A337-F840398E4427}"/>
              </a:ext>
            </a:extLst>
          </p:cNvPr>
          <p:cNvCxnSpPr>
            <a:cxnSpLocks/>
          </p:cNvCxnSpPr>
          <p:nvPr/>
        </p:nvCxnSpPr>
        <p:spPr>
          <a:xfrm flipH="1" flipV="1">
            <a:off x="2947619" y="40249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箭头连接符 474">
            <a:extLst>
              <a:ext uri="{FF2B5EF4-FFF2-40B4-BE49-F238E27FC236}">
                <a16:creationId xmlns:a16="http://schemas.microsoft.com/office/drawing/2014/main" id="{0A418E2E-1196-9C45-8269-83E0D86BBD46}"/>
              </a:ext>
            </a:extLst>
          </p:cNvPr>
          <p:cNvCxnSpPr>
            <a:cxnSpLocks/>
          </p:cNvCxnSpPr>
          <p:nvPr/>
        </p:nvCxnSpPr>
        <p:spPr>
          <a:xfrm flipH="1" flipV="1">
            <a:off x="3395457" y="40249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文本框 475">
            <a:extLst>
              <a:ext uri="{FF2B5EF4-FFF2-40B4-BE49-F238E27FC236}">
                <a16:creationId xmlns:a16="http://schemas.microsoft.com/office/drawing/2014/main" id="{41E10CA2-BDE5-DA40-A315-0CFB460DBA4B}"/>
              </a:ext>
            </a:extLst>
          </p:cNvPr>
          <p:cNvSpPr txBox="1"/>
          <p:nvPr/>
        </p:nvSpPr>
        <p:spPr>
          <a:xfrm>
            <a:off x="924595" y="4180540"/>
            <a:ext cx="45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7" name="文本框 476">
            <a:extLst>
              <a:ext uri="{FF2B5EF4-FFF2-40B4-BE49-F238E27FC236}">
                <a16:creationId xmlns:a16="http://schemas.microsoft.com/office/drawing/2014/main" id="{5A410675-1603-4B4A-B931-1B7EA7E35E68}"/>
              </a:ext>
            </a:extLst>
          </p:cNvPr>
          <p:cNvSpPr txBox="1"/>
          <p:nvPr/>
        </p:nvSpPr>
        <p:spPr>
          <a:xfrm>
            <a:off x="1398826" y="4176436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8" name="文本框 477">
            <a:extLst>
              <a:ext uri="{FF2B5EF4-FFF2-40B4-BE49-F238E27FC236}">
                <a16:creationId xmlns:a16="http://schemas.microsoft.com/office/drawing/2014/main" id="{0E2323EF-2C3F-9E43-B15C-861655C7D1A8}"/>
              </a:ext>
            </a:extLst>
          </p:cNvPr>
          <p:cNvSpPr txBox="1"/>
          <p:nvPr/>
        </p:nvSpPr>
        <p:spPr>
          <a:xfrm>
            <a:off x="1882428" y="417643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9" name="文本框 478">
            <a:extLst>
              <a:ext uri="{FF2B5EF4-FFF2-40B4-BE49-F238E27FC236}">
                <a16:creationId xmlns:a16="http://schemas.microsoft.com/office/drawing/2014/main" id="{DBD2AF0B-7A7C-4748-BCC9-E967D6B093B4}"/>
              </a:ext>
            </a:extLst>
          </p:cNvPr>
          <p:cNvSpPr txBox="1"/>
          <p:nvPr/>
        </p:nvSpPr>
        <p:spPr>
          <a:xfrm>
            <a:off x="2274660" y="4179628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held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文本框 479">
            <a:extLst>
              <a:ext uri="{FF2B5EF4-FFF2-40B4-BE49-F238E27FC236}">
                <a16:creationId xmlns:a16="http://schemas.microsoft.com/office/drawing/2014/main" id="{05B8CCA8-18AA-0F46-863B-F6D560611A9D}"/>
              </a:ext>
            </a:extLst>
          </p:cNvPr>
          <p:cNvSpPr txBox="1"/>
          <p:nvPr/>
        </p:nvSpPr>
        <p:spPr>
          <a:xfrm>
            <a:off x="2780705" y="4176436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D37158E1-EE81-F945-A7AD-7B569E136577}"/>
              </a:ext>
            </a:extLst>
          </p:cNvPr>
          <p:cNvSpPr txBox="1"/>
          <p:nvPr/>
        </p:nvSpPr>
        <p:spPr>
          <a:xfrm>
            <a:off x="2983669" y="4176436"/>
            <a:ext cx="8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333BFA7A-3AC1-3F41-B8BD-84C1CABE0549}"/>
                  </a:ext>
                </a:extLst>
              </p:cNvPr>
              <p:cNvSpPr txBox="1"/>
              <p:nvPr/>
            </p:nvSpPr>
            <p:spPr>
              <a:xfrm>
                <a:off x="1040980" y="3730505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333BFA7A-3AC1-3F41-B8BD-84C1CABE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80" y="3730505"/>
                <a:ext cx="320922" cy="338554"/>
              </a:xfrm>
              <a:prstGeom prst="rect">
                <a:avLst/>
              </a:prstGeom>
              <a:blipFill>
                <a:blip r:embed="rId3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98BFAE60-3899-B24F-9514-71320535839C}"/>
                  </a:ext>
                </a:extLst>
              </p:cNvPr>
              <p:cNvSpPr txBox="1"/>
              <p:nvPr/>
            </p:nvSpPr>
            <p:spPr>
              <a:xfrm>
                <a:off x="1482799" y="3738547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98BFAE60-3899-B24F-9514-71320535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799" y="3738547"/>
                <a:ext cx="320922" cy="338554"/>
              </a:xfrm>
              <a:prstGeom prst="rect">
                <a:avLst/>
              </a:prstGeom>
              <a:blipFill>
                <a:blip r:embed="rId19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B37A2F39-D743-C147-96EC-99772983A20F}"/>
                  </a:ext>
                </a:extLst>
              </p:cNvPr>
              <p:cNvSpPr txBox="1"/>
              <p:nvPr/>
            </p:nvSpPr>
            <p:spPr>
              <a:xfrm>
                <a:off x="1923272" y="3745348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B37A2F39-D743-C147-96EC-99772983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2" y="3745348"/>
                <a:ext cx="320922" cy="338554"/>
              </a:xfrm>
              <a:prstGeom prst="rect">
                <a:avLst/>
              </a:prstGeom>
              <a:blipFill>
                <a:blip r:embed="rId20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文本框 484">
                <a:extLst>
                  <a:ext uri="{FF2B5EF4-FFF2-40B4-BE49-F238E27FC236}">
                    <a16:creationId xmlns:a16="http://schemas.microsoft.com/office/drawing/2014/main" id="{21393344-8DC4-A147-88B8-AF6329C2548D}"/>
                  </a:ext>
                </a:extLst>
              </p:cNvPr>
              <p:cNvSpPr txBox="1"/>
              <p:nvPr/>
            </p:nvSpPr>
            <p:spPr>
              <a:xfrm>
                <a:off x="2373154" y="3745348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5" name="文本框 484">
                <a:extLst>
                  <a:ext uri="{FF2B5EF4-FFF2-40B4-BE49-F238E27FC236}">
                    <a16:creationId xmlns:a16="http://schemas.microsoft.com/office/drawing/2014/main" id="{21393344-8DC4-A147-88B8-AF6329C2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54" y="3745348"/>
                <a:ext cx="320922" cy="338554"/>
              </a:xfrm>
              <a:prstGeom prst="rect">
                <a:avLst/>
              </a:prstGeom>
              <a:blipFill>
                <a:blip r:embed="rId21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文本框 485">
                <a:extLst>
                  <a:ext uri="{FF2B5EF4-FFF2-40B4-BE49-F238E27FC236}">
                    <a16:creationId xmlns:a16="http://schemas.microsoft.com/office/drawing/2014/main" id="{14954100-0DBD-BD40-9730-14DB41928416}"/>
                  </a:ext>
                </a:extLst>
              </p:cNvPr>
              <p:cNvSpPr txBox="1"/>
              <p:nvPr/>
            </p:nvSpPr>
            <p:spPr>
              <a:xfrm>
                <a:off x="2814485" y="3749994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6" name="文本框 485">
                <a:extLst>
                  <a:ext uri="{FF2B5EF4-FFF2-40B4-BE49-F238E27FC236}">
                    <a16:creationId xmlns:a16="http://schemas.microsoft.com/office/drawing/2014/main" id="{14954100-0DBD-BD40-9730-14DB41928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85" y="3749994"/>
                <a:ext cx="320922" cy="338554"/>
              </a:xfrm>
              <a:prstGeom prst="rect">
                <a:avLst/>
              </a:prstGeom>
              <a:blipFill>
                <a:blip r:embed="rId2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文本框 486">
                <a:extLst>
                  <a:ext uri="{FF2B5EF4-FFF2-40B4-BE49-F238E27FC236}">
                    <a16:creationId xmlns:a16="http://schemas.microsoft.com/office/drawing/2014/main" id="{2DC7CE45-8084-B844-96F1-D103673FFE2F}"/>
                  </a:ext>
                </a:extLst>
              </p:cNvPr>
              <p:cNvSpPr txBox="1"/>
              <p:nvPr/>
            </p:nvSpPr>
            <p:spPr>
              <a:xfrm>
                <a:off x="3265093" y="3745348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7" name="文本框 486">
                <a:extLst>
                  <a:ext uri="{FF2B5EF4-FFF2-40B4-BE49-F238E27FC236}">
                    <a16:creationId xmlns:a16="http://schemas.microsoft.com/office/drawing/2014/main" id="{2DC7CE45-8084-B844-96F1-D103673FF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3" y="3745348"/>
                <a:ext cx="320922" cy="338554"/>
              </a:xfrm>
              <a:prstGeom prst="rect">
                <a:avLst/>
              </a:prstGeom>
              <a:blipFill>
                <a:blip r:embed="rId23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圆角矩形 487">
            <a:extLst>
              <a:ext uri="{FF2B5EF4-FFF2-40B4-BE49-F238E27FC236}">
                <a16:creationId xmlns:a16="http://schemas.microsoft.com/office/drawing/2014/main" id="{CC8CFB21-1FD1-C341-A309-45B3588F3C1C}"/>
              </a:ext>
            </a:extLst>
          </p:cNvPr>
          <p:cNvSpPr/>
          <p:nvPr/>
        </p:nvSpPr>
        <p:spPr>
          <a:xfrm>
            <a:off x="979259" y="2706255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89" name="圆角矩形 488">
            <a:extLst>
              <a:ext uri="{FF2B5EF4-FFF2-40B4-BE49-F238E27FC236}">
                <a16:creationId xmlns:a16="http://schemas.microsoft.com/office/drawing/2014/main" id="{E5793ECD-E594-6746-A4E8-0A07B25F4F6E}"/>
              </a:ext>
            </a:extLst>
          </p:cNvPr>
          <p:cNvSpPr/>
          <p:nvPr/>
        </p:nvSpPr>
        <p:spPr>
          <a:xfrm>
            <a:off x="1430043" y="2706255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0" name="圆角矩形 489">
            <a:extLst>
              <a:ext uri="{FF2B5EF4-FFF2-40B4-BE49-F238E27FC236}">
                <a16:creationId xmlns:a16="http://schemas.microsoft.com/office/drawing/2014/main" id="{B0F67A7E-8A1B-6142-9F2D-29092A820E25}"/>
              </a:ext>
            </a:extLst>
          </p:cNvPr>
          <p:cNvSpPr/>
          <p:nvPr/>
        </p:nvSpPr>
        <p:spPr>
          <a:xfrm>
            <a:off x="1880827" y="2715941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378FBB95-2727-1944-B5D1-C80D07B20079}"/>
              </a:ext>
            </a:extLst>
          </p:cNvPr>
          <p:cNvSpPr/>
          <p:nvPr/>
        </p:nvSpPr>
        <p:spPr>
          <a:xfrm>
            <a:off x="2325194" y="2715941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2" name="圆角矩形 491">
            <a:extLst>
              <a:ext uri="{FF2B5EF4-FFF2-40B4-BE49-F238E27FC236}">
                <a16:creationId xmlns:a16="http://schemas.microsoft.com/office/drawing/2014/main" id="{2FA740D7-E528-064F-86BC-0557128D26DC}"/>
              </a:ext>
            </a:extLst>
          </p:cNvPr>
          <p:cNvSpPr/>
          <p:nvPr/>
        </p:nvSpPr>
        <p:spPr>
          <a:xfrm>
            <a:off x="2769561" y="2715941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3" name="圆角矩形 492">
            <a:extLst>
              <a:ext uri="{FF2B5EF4-FFF2-40B4-BE49-F238E27FC236}">
                <a16:creationId xmlns:a16="http://schemas.microsoft.com/office/drawing/2014/main" id="{178929B2-8D62-F143-BB2D-7FB8DB85AEC8}"/>
              </a:ext>
            </a:extLst>
          </p:cNvPr>
          <p:cNvSpPr/>
          <p:nvPr/>
        </p:nvSpPr>
        <p:spPr>
          <a:xfrm>
            <a:off x="3213928" y="2715941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4" name="直线箭头连接符 493">
            <a:extLst>
              <a:ext uri="{FF2B5EF4-FFF2-40B4-BE49-F238E27FC236}">
                <a16:creationId xmlns:a16="http://schemas.microsoft.com/office/drawing/2014/main" id="{71197528-0C1A-FB4D-A344-493620FEF469}"/>
              </a:ext>
            </a:extLst>
          </p:cNvPr>
          <p:cNvCxnSpPr>
            <a:cxnSpLocks/>
          </p:cNvCxnSpPr>
          <p:nvPr/>
        </p:nvCxnSpPr>
        <p:spPr>
          <a:xfrm flipH="1" flipV="1">
            <a:off x="1142887" y="2504124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线箭头连接符 494">
            <a:extLst>
              <a:ext uri="{FF2B5EF4-FFF2-40B4-BE49-F238E27FC236}">
                <a16:creationId xmlns:a16="http://schemas.microsoft.com/office/drawing/2014/main" id="{913E65E5-1D51-D74F-8C0F-621ECA2954F6}"/>
              </a:ext>
            </a:extLst>
          </p:cNvPr>
          <p:cNvCxnSpPr>
            <a:cxnSpLocks/>
          </p:cNvCxnSpPr>
          <p:nvPr/>
        </p:nvCxnSpPr>
        <p:spPr>
          <a:xfrm flipH="1" flipV="1">
            <a:off x="1603295" y="25138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箭头连接符 495">
            <a:extLst>
              <a:ext uri="{FF2B5EF4-FFF2-40B4-BE49-F238E27FC236}">
                <a16:creationId xmlns:a16="http://schemas.microsoft.com/office/drawing/2014/main" id="{4205C4D3-2EB0-4647-B8EC-FA261DA5D83D}"/>
              </a:ext>
            </a:extLst>
          </p:cNvPr>
          <p:cNvCxnSpPr>
            <a:cxnSpLocks/>
          </p:cNvCxnSpPr>
          <p:nvPr/>
        </p:nvCxnSpPr>
        <p:spPr>
          <a:xfrm flipH="1" flipV="1">
            <a:off x="2044452" y="2513810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箭头连接符 496">
            <a:extLst>
              <a:ext uri="{FF2B5EF4-FFF2-40B4-BE49-F238E27FC236}">
                <a16:creationId xmlns:a16="http://schemas.microsoft.com/office/drawing/2014/main" id="{75B1C363-9E18-6142-A952-50A2A00345BC}"/>
              </a:ext>
            </a:extLst>
          </p:cNvPr>
          <p:cNvCxnSpPr>
            <a:cxnSpLocks/>
          </p:cNvCxnSpPr>
          <p:nvPr/>
        </p:nvCxnSpPr>
        <p:spPr>
          <a:xfrm flipH="1" flipV="1">
            <a:off x="2495235" y="2504124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箭头连接符 497">
            <a:extLst>
              <a:ext uri="{FF2B5EF4-FFF2-40B4-BE49-F238E27FC236}">
                <a16:creationId xmlns:a16="http://schemas.microsoft.com/office/drawing/2014/main" id="{8BD78BB9-E364-A14E-899D-6F18568F8058}"/>
              </a:ext>
            </a:extLst>
          </p:cNvPr>
          <p:cNvCxnSpPr>
            <a:cxnSpLocks/>
          </p:cNvCxnSpPr>
          <p:nvPr/>
        </p:nvCxnSpPr>
        <p:spPr>
          <a:xfrm flipH="1" flipV="1">
            <a:off x="2936393" y="2504124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箭头连接符 498">
            <a:extLst>
              <a:ext uri="{FF2B5EF4-FFF2-40B4-BE49-F238E27FC236}">
                <a16:creationId xmlns:a16="http://schemas.microsoft.com/office/drawing/2014/main" id="{2B61360B-23FE-984A-B7CF-62C866A0F1DE}"/>
              </a:ext>
            </a:extLst>
          </p:cNvPr>
          <p:cNvCxnSpPr>
            <a:cxnSpLocks/>
          </p:cNvCxnSpPr>
          <p:nvPr/>
        </p:nvCxnSpPr>
        <p:spPr>
          <a:xfrm flipH="1" flipV="1">
            <a:off x="3384231" y="2504124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箭头连接符 499">
            <a:extLst>
              <a:ext uri="{FF2B5EF4-FFF2-40B4-BE49-F238E27FC236}">
                <a16:creationId xmlns:a16="http://schemas.microsoft.com/office/drawing/2014/main" id="{3BDEFEE2-A3EA-F047-80DA-7B0F5A86CCD8}"/>
              </a:ext>
            </a:extLst>
          </p:cNvPr>
          <p:cNvCxnSpPr>
            <a:cxnSpLocks/>
          </p:cNvCxnSpPr>
          <p:nvPr/>
        </p:nvCxnSpPr>
        <p:spPr>
          <a:xfrm flipH="1" flipV="1">
            <a:off x="1152512" y="292605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直线箭头连接符 500">
            <a:extLst>
              <a:ext uri="{FF2B5EF4-FFF2-40B4-BE49-F238E27FC236}">
                <a16:creationId xmlns:a16="http://schemas.microsoft.com/office/drawing/2014/main" id="{DC6A6EC8-976B-E148-BEF8-5BAE8E6065E9}"/>
              </a:ext>
            </a:extLst>
          </p:cNvPr>
          <p:cNvCxnSpPr>
            <a:cxnSpLocks/>
          </p:cNvCxnSpPr>
          <p:nvPr/>
        </p:nvCxnSpPr>
        <p:spPr>
          <a:xfrm flipH="1" flipV="1">
            <a:off x="1612920" y="2935738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箭头连接符 501">
            <a:extLst>
              <a:ext uri="{FF2B5EF4-FFF2-40B4-BE49-F238E27FC236}">
                <a16:creationId xmlns:a16="http://schemas.microsoft.com/office/drawing/2014/main" id="{2EE84FE3-092E-9B41-A7D5-4FC1072050FD}"/>
              </a:ext>
            </a:extLst>
          </p:cNvPr>
          <p:cNvCxnSpPr>
            <a:cxnSpLocks/>
          </p:cNvCxnSpPr>
          <p:nvPr/>
        </p:nvCxnSpPr>
        <p:spPr>
          <a:xfrm flipH="1" flipV="1">
            <a:off x="2054077" y="2935738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线箭头连接符 502">
            <a:extLst>
              <a:ext uri="{FF2B5EF4-FFF2-40B4-BE49-F238E27FC236}">
                <a16:creationId xmlns:a16="http://schemas.microsoft.com/office/drawing/2014/main" id="{499F844B-8581-274E-8987-48A37F215C02}"/>
              </a:ext>
            </a:extLst>
          </p:cNvPr>
          <p:cNvCxnSpPr>
            <a:cxnSpLocks/>
          </p:cNvCxnSpPr>
          <p:nvPr/>
        </p:nvCxnSpPr>
        <p:spPr>
          <a:xfrm flipH="1" flipV="1">
            <a:off x="2504860" y="292605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线箭头连接符 503">
            <a:extLst>
              <a:ext uri="{FF2B5EF4-FFF2-40B4-BE49-F238E27FC236}">
                <a16:creationId xmlns:a16="http://schemas.microsoft.com/office/drawing/2014/main" id="{21845ECA-4B3D-8043-B9B7-6D83FB885EAB}"/>
              </a:ext>
            </a:extLst>
          </p:cNvPr>
          <p:cNvCxnSpPr>
            <a:cxnSpLocks/>
          </p:cNvCxnSpPr>
          <p:nvPr/>
        </p:nvCxnSpPr>
        <p:spPr>
          <a:xfrm flipH="1" flipV="1">
            <a:off x="2946018" y="292605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ADCC0D1E-570C-C74A-9190-6D4EC3741A69}"/>
              </a:ext>
            </a:extLst>
          </p:cNvPr>
          <p:cNvCxnSpPr>
            <a:cxnSpLocks/>
          </p:cNvCxnSpPr>
          <p:nvPr/>
        </p:nvCxnSpPr>
        <p:spPr>
          <a:xfrm flipH="1" flipV="1">
            <a:off x="3393856" y="2926052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文本框 505">
                <a:extLst>
                  <a:ext uri="{FF2B5EF4-FFF2-40B4-BE49-F238E27FC236}">
                    <a16:creationId xmlns:a16="http://schemas.microsoft.com/office/drawing/2014/main" id="{E03F6D39-BA53-2C4D-B693-5A61C2AF7756}"/>
                  </a:ext>
                </a:extLst>
              </p:cNvPr>
              <p:cNvSpPr txBox="1"/>
              <p:nvPr/>
            </p:nvSpPr>
            <p:spPr>
              <a:xfrm>
                <a:off x="1039379" y="2631647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6" name="文本框 505">
                <a:extLst>
                  <a:ext uri="{FF2B5EF4-FFF2-40B4-BE49-F238E27FC236}">
                    <a16:creationId xmlns:a16="http://schemas.microsoft.com/office/drawing/2014/main" id="{E03F6D39-BA53-2C4D-B693-5A61C2A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79" y="2631647"/>
                <a:ext cx="320922" cy="338554"/>
              </a:xfrm>
              <a:prstGeom prst="rect">
                <a:avLst/>
              </a:prstGeom>
              <a:blipFill>
                <a:blip r:embed="rId24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文本框 506">
                <a:extLst>
                  <a:ext uri="{FF2B5EF4-FFF2-40B4-BE49-F238E27FC236}">
                    <a16:creationId xmlns:a16="http://schemas.microsoft.com/office/drawing/2014/main" id="{867BB3EC-480E-AD4C-92DF-3F85ED012665}"/>
                  </a:ext>
                </a:extLst>
              </p:cNvPr>
              <p:cNvSpPr txBox="1"/>
              <p:nvPr/>
            </p:nvSpPr>
            <p:spPr>
              <a:xfrm>
                <a:off x="1481198" y="2639689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7" name="文本框 506">
                <a:extLst>
                  <a:ext uri="{FF2B5EF4-FFF2-40B4-BE49-F238E27FC236}">
                    <a16:creationId xmlns:a16="http://schemas.microsoft.com/office/drawing/2014/main" id="{867BB3EC-480E-AD4C-92DF-3F85ED012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98" y="2639689"/>
                <a:ext cx="320922" cy="338554"/>
              </a:xfrm>
              <a:prstGeom prst="rect">
                <a:avLst/>
              </a:prstGeom>
              <a:blipFill>
                <a:blip r:embed="rId25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8" name="文本框 507">
                <a:extLst>
                  <a:ext uri="{FF2B5EF4-FFF2-40B4-BE49-F238E27FC236}">
                    <a16:creationId xmlns:a16="http://schemas.microsoft.com/office/drawing/2014/main" id="{82823954-F5CC-9042-9FB7-E20AE072DB3D}"/>
                  </a:ext>
                </a:extLst>
              </p:cNvPr>
              <p:cNvSpPr txBox="1"/>
              <p:nvPr/>
            </p:nvSpPr>
            <p:spPr>
              <a:xfrm>
                <a:off x="1921671" y="2646490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8" name="文本框 507">
                <a:extLst>
                  <a:ext uri="{FF2B5EF4-FFF2-40B4-BE49-F238E27FC236}">
                    <a16:creationId xmlns:a16="http://schemas.microsoft.com/office/drawing/2014/main" id="{82823954-F5CC-9042-9FB7-E20AE072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671" y="2646490"/>
                <a:ext cx="320922" cy="338554"/>
              </a:xfrm>
              <a:prstGeom prst="rect">
                <a:avLst/>
              </a:prstGeom>
              <a:blipFill>
                <a:blip r:embed="rId26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文本框 508">
                <a:extLst>
                  <a:ext uri="{FF2B5EF4-FFF2-40B4-BE49-F238E27FC236}">
                    <a16:creationId xmlns:a16="http://schemas.microsoft.com/office/drawing/2014/main" id="{49ADBC08-F675-F043-AC51-31AB7E934F77}"/>
                  </a:ext>
                </a:extLst>
              </p:cNvPr>
              <p:cNvSpPr txBox="1"/>
              <p:nvPr/>
            </p:nvSpPr>
            <p:spPr>
              <a:xfrm>
                <a:off x="2371553" y="2646490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9" name="文本框 508">
                <a:extLst>
                  <a:ext uri="{FF2B5EF4-FFF2-40B4-BE49-F238E27FC236}">
                    <a16:creationId xmlns:a16="http://schemas.microsoft.com/office/drawing/2014/main" id="{49ADBC08-F675-F043-AC51-31AB7E93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553" y="2646490"/>
                <a:ext cx="320922" cy="338554"/>
              </a:xfrm>
              <a:prstGeom prst="rect">
                <a:avLst/>
              </a:prstGeom>
              <a:blipFill>
                <a:blip r:embed="rId2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文本框 509">
                <a:extLst>
                  <a:ext uri="{FF2B5EF4-FFF2-40B4-BE49-F238E27FC236}">
                    <a16:creationId xmlns:a16="http://schemas.microsoft.com/office/drawing/2014/main" id="{3CE1C7D8-AD53-8C45-A89B-701F0D5F2DAD}"/>
                  </a:ext>
                </a:extLst>
              </p:cNvPr>
              <p:cNvSpPr txBox="1"/>
              <p:nvPr/>
            </p:nvSpPr>
            <p:spPr>
              <a:xfrm>
                <a:off x="2812884" y="2651136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0" name="文本框 509">
                <a:extLst>
                  <a:ext uri="{FF2B5EF4-FFF2-40B4-BE49-F238E27FC236}">
                    <a16:creationId xmlns:a16="http://schemas.microsoft.com/office/drawing/2014/main" id="{3CE1C7D8-AD53-8C45-A89B-701F0D5F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884" y="2651136"/>
                <a:ext cx="320922" cy="338554"/>
              </a:xfrm>
              <a:prstGeom prst="rect">
                <a:avLst/>
              </a:prstGeom>
              <a:blipFill>
                <a:blip r:embed="rId28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文本框 510">
                <a:extLst>
                  <a:ext uri="{FF2B5EF4-FFF2-40B4-BE49-F238E27FC236}">
                    <a16:creationId xmlns:a16="http://schemas.microsoft.com/office/drawing/2014/main" id="{00C3C301-3733-9440-885A-38F6D9A4B5E0}"/>
                  </a:ext>
                </a:extLst>
              </p:cNvPr>
              <p:cNvSpPr txBox="1"/>
              <p:nvPr/>
            </p:nvSpPr>
            <p:spPr>
              <a:xfrm>
                <a:off x="3263492" y="2646490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1" name="文本框 510">
                <a:extLst>
                  <a:ext uri="{FF2B5EF4-FFF2-40B4-BE49-F238E27FC236}">
                    <a16:creationId xmlns:a16="http://schemas.microsoft.com/office/drawing/2014/main" id="{00C3C301-3733-9440-885A-38F6D9A4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2" y="2646490"/>
                <a:ext cx="320922" cy="338554"/>
              </a:xfrm>
              <a:prstGeom prst="rect">
                <a:avLst/>
              </a:prstGeom>
              <a:blipFill>
                <a:blip r:embed="rId2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81D9E468-A2A9-F14A-BDE9-B371389149B5}"/>
              </a:ext>
            </a:extLst>
          </p:cNvPr>
          <p:cNvSpPr/>
          <p:nvPr/>
        </p:nvSpPr>
        <p:spPr>
          <a:xfrm>
            <a:off x="935828" y="2138383"/>
            <a:ext cx="2571553" cy="355346"/>
          </a:xfrm>
          <a:prstGeom prst="roundRect">
            <a:avLst/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Softmax/CRF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3" name="圆角矩形 512">
            <a:extLst>
              <a:ext uri="{FF2B5EF4-FFF2-40B4-BE49-F238E27FC236}">
                <a16:creationId xmlns:a16="http://schemas.microsoft.com/office/drawing/2014/main" id="{A1DA1489-1615-5447-9A82-AC396091909F}"/>
              </a:ext>
            </a:extLst>
          </p:cNvPr>
          <p:cNvSpPr/>
          <p:nvPr/>
        </p:nvSpPr>
        <p:spPr>
          <a:xfrm>
            <a:off x="966352" y="170307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14" name="圆角矩形 513">
            <a:extLst>
              <a:ext uri="{FF2B5EF4-FFF2-40B4-BE49-F238E27FC236}">
                <a16:creationId xmlns:a16="http://schemas.microsoft.com/office/drawing/2014/main" id="{993140BC-91A4-0847-AD68-7D20B464E896}"/>
              </a:ext>
            </a:extLst>
          </p:cNvPr>
          <p:cNvSpPr/>
          <p:nvPr/>
        </p:nvSpPr>
        <p:spPr>
          <a:xfrm>
            <a:off x="1417136" y="1703078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5" name="圆角矩形 514">
            <a:extLst>
              <a:ext uri="{FF2B5EF4-FFF2-40B4-BE49-F238E27FC236}">
                <a16:creationId xmlns:a16="http://schemas.microsoft.com/office/drawing/2014/main" id="{77209651-0155-5943-9C47-3D7CAE65152F}"/>
              </a:ext>
            </a:extLst>
          </p:cNvPr>
          <p:cNvSpPr/>
          <p:nvPr/>
        </p:nvSpPr>
        <p:spPr>
          <a:xfrm>
            <a:off x="1867920" y="1712764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6" name="圆角矩形 515">
            <a:extLst>
              <a:ext uri="{FF2B5EF4-FFF2-40B4-BE49-F238E27FC236}">
                <a16:creationId xmlns:a16="http://schemas.microsoft.com/office/drawing/2014/main" id="{70817A47-787E-AA43-B654-E00F5C560477}"/>
              </a:ext>
            </a:extLst>
          </p:cNvPr>
          <p:cNvSpPr/>
          <p:nvPr/>
        </p:nvSpPr>
        <p:spPr>
          <a:xfrm>
            <a:off x="2312287" y="1712764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7" name="圆角矩形 516">
            <a:extLst>
              <a:ext uri="{FF2B5EF4-FFF2-40B4-BE49-F238E27FC236}">
                <a16:creationId xmlns:a16="http://schemas.microsoft.com/office/drawing/2014/main" id="{E95F0245-5DD3-2048-8B17-8886F9248956}"/>
              </a:ext>
            </a:extLst>
          </p:cNvPr>
          <p:cNvSpPr/>
          <p:nvPr/>
        </p:nvSpPr>
        <p:spPr>
          <a:xfrm>
            <a:off x="2756654" y="1712764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8" name="圆角矩形 517">
            <a:extLst>
              <a:ext uri="{FF2B5EF4-FFF2-40B4-BE49-F238E27FC236}">
                <a16:creationId xmlns:a16="http://schemas.microsoft.com/office/drawing/2014/main" id="{280181A5-9D2E-A94D-B5E7-E0A0C768F9ED}"/>
              </a:ext>
            </a:extLst>
          </p:cNvPr>
          <p:cNvSpPr/>
          <p:nvPr/>
        </p:nvSpPr>
        <p:spPr>
          <a:xfrm>
            <a:off x="3201021" y="1712764"/>
            <a:ext cx="336884" cy="231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19" name="直线箭头连接符 518">
            <a:extLst>
              <a:ext uri="{FF2B5EF4-FFF2-40B4-BE49-F238E27FC236}">
                <a16:creationId xmlns:a16="http://schemas.microsoft.com/office/drawing/2014/main" id="{0E400909-8FC2-9F4C-B0D4-C5EB6826E489}"/>
              </a:ext>
            </a:extLst>
          </p:cNvPr>
          <p:cNvCxnSpPr>
            <a:cxnSpLocks/>
          </p:cNvCxnSpPr>
          <p:nvPr/>
        </p:nvCxnSpPr>
        <p:spPr>
          <a:xfrm flipH="1" flipV="1">
            <a:off x="1129980" y="150094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箭头连接符 519">
            <a:extLst>
              <a:ext uri="{FF2B5EF4-FFF2-40B4-BE49-F238E27FC236}">
                <a16:creationId xmlns:a16="http://schemas.microsoft.com/office/drawing/2014/main" id="{0B1106C5-7F0C-A64B-B77C-78B5B3BEA4C9}"/>
              </a:ext>
            </a:extLst>
          </p:cNvPr>
          <p:cNvCxnSpPr>
            <a:cxnSpLocks/>
          </p:cNvCxnSpPr>
          <p:nvPr/>
        </p:nvCxnSpPr>
        <p:spPr>
          <a:xfrm flipH="1" flipV="1">
            <a:off x="1590388" y="151063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线箭头连接符 520">
            <a:extLst>
              <a:ext uri="{FF2B5EF4-FFF2-40B4-BE49-F238E27FC236}">
                <a16:creationId xmlns:a16="http://schemas.microsoft.com/office/drawing/2014/main" id="{C70A4BC9-A38A-D04D-B7D9-9277701FCA9C}"/>
              </a:ext>
            </a:extLst>
          </p:cNvPr>
          <p:cNvCxnSpPr>
            <a:cxnSpLocks/>
          </p:cNvCxnSpPr>
          <p:nvPr/>
        </p:nvCxnSpPr>
        <p:spPr>
          <a:xfrm flipH="1" flipV="1">
            <a:off x="2031545" y="1510633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线箭头连接符 521">
            <a:extLst>
              <a:ext uri="{FF2B5EF4-FFF2-40B4-BE49-F238E27FC236}">
                <a16:creationId xmlns:a16="http://schemas.microsoft.com/office/drawing/2014/main" id="{B0F3B2A9-35DB-394F-AA29-54BF05E06F90}"/>
              </a:ext>
            </a:extLst>
          </p:cNvPr>
          <p:cNvCxnSpPr>
            <a:cxnSpLocks/>
          </p:cNvCxnSpPr>
          <p:nvPr/>
        </p:nvCxnSpPr>
        <p:spPr>
          <a:xfrm flipH="1" flipV="1">
            <a:off x="2482328" y="150094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箭头连接符 522">
            <a:extLst>
              <a:ext uri="{FF2B5EF4-FFF2-40B4-BE49-F238E27FC236}">
                <a16:creationId xmlns:a16="http://schemas.microsoft.com/office/drawing/2014/main" id="{E6DBF25B-912D-134B-940E-C75BC545A4E7}"/>
              </a:ext>
            </a:extLst>
          </p:cNvPr>
          <p:cNvCxnSpPr>
            <a:cxnSpLocks/>
          </p:cNvCxnSpPr>
          <p:nvPr/>
        </p:nvCxnSpPr>
        <p:spPr>
          <a:xfrm flipH="1" flipV="1">
            <a:off x="2923486" y="150094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线箭头连接符 523">
            <a:extLst>
              <a:ext uri="{FF2B5EF4-FFF2-40B4-BE49-F238E27FC236}">
                <a16:creationId xmlns:a16="http://schemas.microsoft.com/office/drawing/2014/main" id="{232D0B0B-DC8F-0D43-BC54-09E949814F87}"/>
              </a:ext>
            </a:extLst>
          </p:cNvPr>
          <p:cNvCxnSpPr>
            <a:cxnSpLocks/>
          </p:cNvCxnSpPr>
          <p:nvPr/>
        </p:nvCxnSpPr>
        <p:spPr>
          <a:xfrm flipH="1" flipV="1">
            <a:off x="3371324" y="1500947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直线箭头连接符 524">
            <a:extLst>
              <a:ext uri="{FF2B5EF4-FFF2-40B4-BE49-F238E27FC236}">
                <a16:creationId xmlns:a16="http://schemas.microsoft.com/office/drawing/2014/main" id="{5B9D7777-6E0A-7A4D-860E-459123A900B3}"/>
              </a:ext>
            </a:extLst>
          </p:cNvPr>
          <p:cNvCxnSpPr>
            <a:cxnSpLocks/>
          </p:cNvCxnSpPr>
          <p:nvPr/>
        </p:nvCxnSpPr>
        <p:spPr>
          <a:xfrm flipH="1" flipV="1">
            <a:off x="1139605" y="192287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箭头连接符 525">
            <a:extLst>
              <a:ext uri="{FF2B5EF4-FFF2-40B4-BE49-F238E27FC236}">
                <a16:creationId xmlns:a16="http://schemas.microsoft.com/office/drawing/2014/main" id="{7A766DE4-4571-BC42-971A-10757A9BFDB0}"/>
              </a:ext>
            </a:extLst>
          </p:cNvPr>
          <p:cNvCxnSpPr>
            <a:cxnSpLocks/>
          </p:cNvCxnSpPr>
          <p:nvPr/>
        </p:nvCxnSpPr>
        <p:spPr>
          <a:xfrm flipH="1" flipV="1">
            <a:off x="1600013" y="1932561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线箭头连接符 526">
            <a:extLst>
              <a:ext uri="{FF2B5EF4-FFF2-40B4-BE49-F238E27FC236}">
                <a16:creationId xmlns:a16="http://schemas.microsoft.com/office/drawing/2014/main" id="{AD578FBB-1AD3-874D-AC85-05E5B38A1C13}"/>
              </a:ext>
            </a:extLst>
          </p:cNvPr>
          <p:cNvCxnSpPr>
            <a:cxnSpLocks/>
          </p:cNvCxnSpPr>
          <p:nvPr/>
        </p:nvCxnSpPr>
        <p:spPr>
          <a:xfrm flipH="1" flipV="1">
            <a:off x="2041170" y="1932561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线箭头连接符 527">
            <a:extLst>
              <a:ext uri="{FF2B5EF4-FFF2-40B4-BE49-F238E27FC236}">
                <a16:creationId xmlns:a16="http://schemas.microsoft.com/office/drawing/2014/main" id="{2DD9E010-F561-3B4C-8A4A-6ADF80A25549}"/>
              </a:ext>
            </a:extLst>
          </p:cNvPr>
          <p:cNvCxnSpPr>
            <a:cxnSpLocks/>
          </p:cNvCxnSpPr>
          <p:nvPr/>
        </p:nvCxnSpPr>
        <p:spPr>
          <a:xfrm flipH="1" flipV="1">
            <a:off x="2491953" y="192287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线箭头连接符 528">
            <a:extLst>
              <a:ext uri="{FF2B5EF4-FFF2-40B4-BE49-F238E27FC236}">
                <a16:creationId xmlns:a16="http://schemas.microsoft.com/office/drawing/2014/main" id="{AC6277B8-87FD-8C47-A118-5D953E15F0BF}"/>
              </a:ext>
            </a:extLst>
          </p:cNvPr>
          <p:cNvCxnSpPr>
            <a:cxnSpLocks/>
          </p:cNvCxnSpPr>
          <p:nvPr/>
        </p:nvCxnSpPr>
        <p:spPr>
          <a:xfrm flipH="1" flipV="1">
            <a:off x="2933111" y="192287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线箭头连接符 529">
            <a:extLst>
              <a:ext uri="{FF2B5EF4-FFF2-40B4-BE49-F238E27FC236}">
                <a16:creationId xmlns:a16="http://schemas.microsoft.com/office/drawing/2014/main" id="{2DE88D96-6408-B142-95C1-99667B853850}"/>
              </a:ext>
            </a:extLst>
          </p:cNvPr>
          <p:cNvCxnSpPr>
            <a:cxnSpLocks/>
          </p:cNvCxnSpPr>
          <p:nvPr/>
        </p:nvCxnSpPr>
        <p:spPr>
          <a:xfrm flipH="1" flipV="1">
            <a:off x="3380949" y="1922875"/>
            <a:ext cx="0" cy="2021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文本框 530">
                <a:extLst>
                  <a:ext uri="{FF2B5EF4-FFF2-40B4-BE49-F238E27FC236}">
                    <a16:creationId xmlns:a16="http://schemas.microsoft.com/office/drawing/2014/main" id="{8CCB9E75-7AC6-9249-AE28-F7EE8051C4AF}"/>
                  </a:ext>
                </a:extLst>
              </p:cNvPr>
              <p:cNvSpPr txBox="1"/>
              <p:nvPr/>
            </p:nvSpPr>
            <p:spPr>
              <a:xfrm>
                <a:off x="1026472" y="1628470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1" name="文本框 530">
                <a:extLst>
                  <a:ext uri="{FF2B5EF4-FFF2-40B4-BE49-F238E27FC236}">
                    <a16:creationId xmlns:a16="http://schemas.microsoft.com/office/drawing/2014/main" id="{8CCB9E75-7AC6-9249-AE28-F7EE8051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2" y="1628470"/>
                <a:ext cx="320922" cy="338554"/>
              </a:xfrm>
              <a:prstGeom prst="rect">
                <a:avLst/>
              </a:prstGeom>
              <a:blipFill>
                <a:blip r:embed="rId30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文本框 531">
                <a:extLst>
                  <a:ext uri="{FF2B5EF4-FFF2-40B4-BE49-F238E27FC236}">
                    <a16:creationId xmlns:a16="http://schemas.microsoft.com/office/drawing/2014/main" id="{362C524F-6CB0-B449-A363-CBDBAD988E41}"/>
                  </a:ext>
                </a:extLst>
              </p:cNvPr>
              <p:cNvSpPr txBox="1"/>
              <p:nvPr/>
            </p:nvSpPr>
            <p:spPr>
              <a:xfrm>
                <a:off x="1468291" y="1636512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2" name="文本框 531">
                <a:extLst>
                  <a:ext uri="{FF2B5EF4-FFF2-40B4-BE49-F238E27FC236}">
                    <a16:creationId xmlns:a16="http://schemas.microsoft.com/office/drawing/2014/main" id="{362C524F-6CB0-B449-A363-CBDBAD98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1" y="1636512"/>
                <a:ext cx="320922" cy="338554"/>
              </a:xfrm>
              <a:prstGeom prst="rect">
                <a:avLst/>
              </a:prstGeom>
              <a:blipFill>
                <a:blip r:embed="rId31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文本框 532">
                <a:extLst>
                  <a:ext uri="{FF2B5EF4-FFF2-40B4-BE49-F238E27FC236}">
                    <a16:creationId xmlns:a16="http://schemas.microsoft.com/office/drawing/2014/main" id="{DAB70A74-48B2-5A43-8A35-A116A6AAE782}"/>
                  </a:ext>
                </a:extLst>
              </p:cNvPr>
              <p:cNvSpPr txBox="1"/>
              <p:nvPr/>
            </p:nvSpPr>
            <p:spPr>
              <a:xfrm>
                <a:off x="1908764" y="1643313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3" name="文本框 532">
                <a:extLst>
                  <a:ext uri="{FF2B5EF4-FFF2-40B4-BE49-F238E27FC236}">
                    <a16:creationId xmlns:a16="http://schemas.microsoft.com/office/drawing/2014/main" id="{DAB70A74-48B2-5A43-8A35-A116A6AA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64" y="1643313"/>
                <a:ext cx="320922" cy="338554"/>
              </a:xfrm>
              <a:prstGeom prst="rect">
                <a:avLst/>
              </a:prstGeom>
              <a:blipFill>
                <a:blip r:embed="rId3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E28DC1BA-602F-8746-8330-678AAFCDE450}"/>
                  </a:ext>
                </a:extLst>
              </p:cNvPr>
              <p:cNvSpPr txBox="1"/>
              <p:nvPr/>
            </p:nvSpPr>
            <p:spPr>
              <a:xfrm>
                <a:off x="2358646" y="1643313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E28DC1BA-602F-8746-8330-678AAFCD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46" y="1643313"/>
                <a:ext cx="320922" cy="338554"/>
              </a:xfrm>
              <a:prstGeom prst="rect">
                <a:avLst/>
              </a:prstGeom>
              <a:blipFill>
                <a:blip r:embed="rId3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文本框 534">
                <a:extLst>
                  <a:ext uri="{FF2B5EF4-FFF2-40B4-BE49-F238E27FC236}">
                    <a16:creationId xmlns:a16="http://schemas.microsoft.com/office/drawing/2014/main" id="{DB791DFC-B9E0-7C4D-9426-D9215CE1A770}"/>
                  </a:ext>
                </a:extLst>
              </p:cNvPr>
              <p:cNvSpPr txBox="1"/>
              <p:nvPr/>
            </p:nvSpPr>
            <p:spPr>
              <a:xfrm>
                <a:off x="2799977" y="1647959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5" name="文本框 534">
                <a:extLst>
                  <a:ext uri="{FF2B5EF4-FFF2-40B4-BE49-F238E27FC236}">
                    <a16:creationId xmlns:a16="http://schemas.microsoft.com/office/drawing/2014/main" id="{DB791DFC-B9E0-7C4D-9426-D9215CE1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77" y="1647959"/>
                <a:ext cx="320922" cy="338554"/>
              </a:xfrm>
              <a:prstGeom prst="rect">
                <a:avLst/>
              </a:prstGeom>
              <a:blipFill>
                <a:blip r:embed="rId34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文本框 535">
                <a:extLst>
                  <a:ext uri="{FF2B5EF4-FFF2-40B4-BE49-F238E27FC236}">
                    <a16:creationId xmlns:a16="http://schemas.microsoft.com/office/drawing/2014/main" id="{C8DA6BDF-A95C-234D-B68B-7F0A5D997D1C}"/>
                  </a:ext>
                </a:extLst>
              </p:cNvPr>
              <p:cNvSpPr txBox="1"/>
              <p:nvPr/>
            </p:nvSpPr>
            <p:spPr>
              <a:xfrm>
                <a:off x="3250585" y="1643313"/>
                <a:ext cx="3209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6" name="文本框 535">
                <a:extLst>
                  <a:ext uri="{FF2B5EF4-FFF2-40B4-BE49-F238E27FC236}">
                    <a16:creationId xmlns:a16="http://schemas.microsoft.com/office/drawing/2014/main" id="{C8DA6BDF-A95C-234D-B68B-7F0A5D997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85" y="1643313"/>
                <a:ext cx="320922" cy="338554"/>
              </a:xfrm>
              <a:prstGeom prst="rect">
                <a:avLst/>
              </a:prstGeom>
              <a:blipFill>
                <a:blip r:embed="rId3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文本框 536">
            <a:extLst>
              <a:ext uri="{FF2B5EF4-FFF2-40B4-BE49-F238E27FC236}">
                <a16:creationId xmlns:a16="http://schemas.microsoft.com/office/drawing/2014/main" id="{660CFC41-F5B6-5240-9443-06A456BC6F7A}"/>
              </a:ext>
            </a:extLst>
          </p:cNvPr>
          <p:cNvSpPr txBox="1"/>
          <p:nvPr/>
        </p:nvSpPr>
        <p:spPr>
          <a:xfrm>
            <a:off x="979259" y="123065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8" name="文本框 537">
            <a:extLst>
              <a:ext uri="{FF2B5EF4-FFF2-40B4-BE49-F238E27FC236}">
                <a16:creationId xmlns:a16="http://schemas.microsoft.com/office/drawing/2014/main" id="{9CD63C73-00DA-0E40-9F67-217B87B18C09}"/>
              </a:ext>
            </a:extLst>
          </p:cNvPr>
          <p:cNvSpPr txBox="1"/>
          <p:nvPr/>
        </p:nvSpPr>
        <p:spPr>
          <a:xfrm>
            <a:off x="1442978" y="12363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9" name="文本框 538">
            <a:extLst>
              <a:ext uri="{FF2B5EF4-FFF2-40B4-BE49-F238E27FC236}">
                <a16:creationId xmlns:a16="http://schemas.microsoft.com/office/drawing/2014/main" id="{68928039-9C61-8142-ACAF-AFCA714A0DA1}"/>
              </a:ext>
            </a:extLst>
          </p:cNvPr>
          <p:cNvSpPr txBox="1"/>
          <p:nvPr/>
        </p:nvSpPr>
        <p:spPr>
          <a:xfrm>
            <a:off x="1859994" y="122791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id="{7D7594E7-50F3-9B47-B390-26757560135E}"/>
              </a:ext>
            </a:extLst>
          </p:cNvPr>
          <p:cNvSpPr txBox="1"/>
          <p:nvPr/>
        </p:nvSpPr>
        <p:spPr>
          <a:xfrm>
            <a:off x="2330684" y="123400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7CD02AFE-E754-6842-8A36-B165AFEA55AD}"/>
              </a:ext>
            </a:extLst>
          </p:cNvPr>
          <p:cNvSpPr txBox="1"/>
          <p:nvPr/>
        </p:nvSpPr>
        <p:spPr>
          <a:xfrm>
            <a:off x="2758271" y="122791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2" name="文本框 541">
            <a:extLst>
              <a:ext uri="{FF2B5EF4-FFF2-40B4-BE49-F238E27FC236}">
                <a16:creationId xmlns:a16="http://schemas.microsoft.com/office/drawing/2014/main" id="{27822AE3-8B78-4347-A8EF-78C29F204891}"/>
              </a:ext>
            </a:extLst>
          </p:cNvPr>
          <p:cNvSpPr txBox="1"/>
          <p:nvPr/>
        </p:nvSpPr>
        <p:spPr>
          <a:xfrm>
            <a:off x="3033429" y="1236390"/>
            <a:ext cx="62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B-LOC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CF1B948A-9195-2D43-9DDE-71EE5DA4F66F}"/>
              </a:ext>
            </a:extLst>
          </p:cNvPr>
          <p:cNvSpPr txBox="1"/>
          <p:nvPr/>
        </p:nvSpPr>
        <p:spPr>
          <a:xfrm>
            <a:off x="4507318" y="4648872"/>
            <a:ext cx="45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CE3880CF-1DDE-E345-B2DB-E92FD44A714C}"/>
              </a:ext>
            </a:extLst>
          </p:cNvPr>
          <p:cNvSpPr txBox="1"/>
          <p:nvPr/>
        </p:nvSpPr>
        <p:spPr>
          <a:xfrm>
            <a:off x="4981549" y="4644768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8" name="文本框 627">
            <a:extLst>
              <a:ext uri="{FF2B5EF4-FFF2-40B4-BE49-F238E27FC236}">
                <a16:creationId xmlns:a16="http://schemas.microsoft.com/office/drawing/2014/main" id="{1C00B121-4898-114A-B470-60F794EFDC29}"/>
              </a:ext>
            </a:extLst>
          </p:cNvPr>
          <p:cNvSpPr txBox="1"/>
          <p:nvPr/>
        </p:nvSpPr>
        <p:spPr>
          <a:xfrm>
            <a:off x="5465151" y="4644768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9" name="文本框 628">
            <a:extLst>
              <a:ext uri="{FF2B5EF4-FFF2-40B4-BE49-F238E27FC236}">
                <a16:creationId xmlns:a16="http://schemas.microsoft.com/office/drawing/2014/main" id="{D604F81C-506D-0F42-A8BD-ECC63769E908}"/>
              </a:ext>
            </a:extLst>
          </p:cNvPr>
          <p:cNvSpPr txBox="1"/>
          <p:nvPr/>
        </p:nvSpPr>
        <p:spPr>
          <a:xfrm>
            <a:off x="5857383" y="46479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held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0" name="文本框 629">
            <a:extLst>
              <a:ext uri="{FF2B5EF4-FFF2-40B4-BE49-F238E27FC236}">
                <a16:creationId xmlns:a16="http://schemas.microsoft.com/office/drawing/2014/main" id="{7FB3E19D-7309-D646-B7A9-2ECD7CF0A327}"/>
              </a:ext>
            </a:extLst>
          </p:cNvPr>
          <p:cNvSpPr txBox="1"/>
          <p:nvPr/>
        </p:nvSpPr>
        <p:spPr>
          <a:xfrm>
            <a:off x="6296053" y="4644768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1" name="文本框 630">
            <a:extLst>
              <a:ext uri="{FF2B5EF4-FFF2-40B4-BE49-F238E27FC236}">
                <a16:creationId xmlns:a16="http://schemas.microsoft.com/office/drawing/2014/main" id="{226156C2-C68D-144E-86BA-BB918217BE21}"/>
              </a:ext>
            </a:extLst>
          </p:cNvPr>
          <p:cNvSpPr txBox="1"/>
          <p:nvPr/>
        </p:nvSpPr>
        <p:spPr>
          <a:xfrm>
            <a:off x="6499017" y="4644768"/>
            <a:ext cx="8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1" name="圆角矩形 640">
            <a:extLst>
              <a:ext uri="{FF2B5EF4-FFF2-40B4-BE49-F238E27FC236}">
                <a16:creationId xmlns:a16="http://schemas.microsoft.com/office/drawing/2014/main" id="{01298E81-5F7D-2D4A-8B03-57DA5C8E6AF5}"/>
              </a:ext>
            </a:extLst>
          </p:cNvPr>
          <p:cNvSpPr/>
          <p:nvPr/>
        </p:nvSpPr>
        <p:spPr>
          <a:xfrm>
            <a:off x="4481452" y="4656245"/>
            <a:ext cx="546621" cy="30742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2" name="文本框 641">
            <a:extLst>
              <a:ext uri="{FF2B5EF4-FFF2-40B4-BE49-F238E27FC236}">
                <a16:creationId xmlns:a16="http://schemas.microsoft.com/office/drawing/2014/main" id="{E47CDD9D-24A2-7148-B5B7-A0807D276D80}"/>
              </a:ext>
            </a:extLst>
          </p:cNvPr>
          <p:cNvSpPr txBox="1"/>
          <p:nvPr/>
        </p:nvSpPr>
        <p:spPr>
          <a:xfrm>
            <a:off x="4502693" y="5100338"/>
            <a:ext cx="45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3" name="文本框 642">
            <a:extLst>
              <a:ext uri="{FF2B5EF4-FFF2-40B4-BE49-F238E27FC236}">
                <a16:creationId xmlns:a16="http://schemas.microsoft.com/office/drawing/2014/main" id="{A17B5DB7-969C-6F4B-8B0E-924371862E1A}"/>
              </a:ext>
            </a:extLst>
          </p:cNvPr>
          <p:cNvSpPr txBox="1"/>
          <p:nvPr/>
        </p:nvSpPr>
        <p:spPr>
          <a:xfrm>
            <a:off x="4976924" y="5096234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4" name="文本框 643">
            <a:extLst>
              <a:ext uri="{FF2B5EF4-FFF2-40B4-BE49-F238E27FC236}">
                <a16:creationId xmlns:a16="http://schemas.microsoft.com/office/drawing/2014/main" id="{4165F7F8-5DA4-3646-B98D-EC7BA0AC50F8}"/>
              </a:ext>
            </a:extLst>
          </p:cNvPr>
          <p:cNvSpPr txBox="1"/>
          <p:nvPr/>
        </p:nvSpPr>
        <p:spPr>
          <a:xfrm>
            <a:off x="5460526" y="509623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5" name="文本框 644">
            <a:extLst>
              <a:ext uri="{FF2B5EF4-FFF2-40B4-BE49-F238E27FC236}">
                <a16:creationId xmlns:a16="http://schemas.microsoft.com/office/drawing/2014/main" id="{AA7B777F-B568-5449-BE88-0B8F48EAF320}"/>
              </a:ext>
            </a:extLst>
          </p:cNvPr>
          <p:cNvSpPr txBox="1"/>
          <p:nvPr/>
        </p:nvSpPr>
        <p:spPr>
          <a:xfrm>
            <a:off x="5852758" y="50994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held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6" name="文本框 645">
            <a:extLst>
              <a:ext uri="{FF2B5EF4-FFF2-40B4-BE49-F238E27FC236}">
                <a16:creationId xmlns:a16="http://schemas.microsoft.com/office/drawing/2014/main" id="{55F63228-9202-6843-A01C-28AF36F55E9F}"/>
              </a:ext>
            </a:extLst>
          </p:cNvPr>
          <p:cNvSpPr txBox="1"/>
          <p:nvPr/>
        </p:nvSpPr>
        <p:spPr>
          <a:xfrm>
            <a:off x="6291428" y="5096234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7" name="文本框 646">
            <a:extLst>
              <a:ext uri="{FF2B5EF4-FFF2-40B4-BE49-F238E27FC236}">
                <a16:creationId xmlns:a16="http://schemas.microsoft.com/office/drawing/2014/main" id="{180624C5-343F-BF40-942D-4B12B02976AC}"/>
              </a:ext>
            </a:extLst>
          </p:cNvPr>
          <p:cNvSpPr txBox="1"/>
          <p:nvPr/>
        </p:nvSpPr>
        <p:spPr>
          <a:xfrm>
            <a:off x="6494392" y="5096234"/>
            <a:ext cx="8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8" name="圆角矩形 647">
            <a:extLst>
              <a:ext uri="{FF2B5EF4-FFF2-40B4-BE49-F238E27FC236}">
                <a16:creationId xmlns:a16="http://schemas.microsoft.com/office/drawing/2014/main" id="{C38BDDC4-A117-6C4B-AF33-D139E90FE4F0}"/>
              </a:ext>
            </a:extLst>
          </p:cNvPr>
          <p:cNvSpPr/>
          <p:nvPr/>
        </p:nvSpPr>
        <p:spPr>
          <a:xfrm>
            <a:off x="4532202" y="5105545"/>
            <a:ext cx="905207" cy="30742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9" name="文本框 648">
            <a:extLst>
              <a:ext uri="{FF2B5EF4-FFF2-40B4-BE49-F238E27FC236}">
                <a16:creationId xmlns:a16="http://schemas.microsoft.com/office/drawing/2014/main" id="{0D828833-EC77-1241-88A1-E003A76CC832}"/>
              </a:ext>
            </a:extLst>
          </p:cNvPr>
          <p:cNvSpPr txBox="1"/>
          <p:nvPr/>
        </p:nvSpPr>
        <p:spPr>
          <a:xfrm>
            <a:off x="4493067" y="5573067"/>
            <a:ext cx="45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0" name="文本框 649">
            <a:extLst>
              <a:ext uri="{FF2B5EF4-FFF2-40B4-BE49-F238E27FC236}">
                <a16:creationId xmlns:a16="http://schemas.microsoft.com/office/drawing/2014/main" id="{F388D2E9-0028-A644-8FCA-1F09F0E113A8}"/>
              </a:ext>
            </a:extLst>
          </p:cNvPr>
          <p:cNvSpPr txBox="1"/>
          <p:nvPr/>
        </p:nvSpPr>
        <p:spPr>
          <a:xfrm>
            <a:off x="4967298" y="5568963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1" name="文本框 650">
            <a:extLst>
              <a:ext uri="{FF2B5EF4-FFF2-40B4-BE49-F238E27FC236}">
                <a16:creationId xmlns:a16="http://schemas.microsoft.com/office/drawing/2014/main" id="{A88029AE-8F23-364B-834E-21D1E17A76B8}"/>
              </a:ext>
            </a:extLst>
          </p:cNvPr>
          <p:cNvSpPr txBox="1"/>
          <p:nvPr/>
        </p:nvSpPr>
        <p:spPr>
          <a:xfrm>
            <a:off x="5450900" y="556896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2" name="文本框 651">
            <a:extLst>
              <a:ext uri="{FF2B5EF4-FFF2-40B4-BE49-F238E27FC236}">
                <a16:creationId xmlns:a16="http://schemas.microsoft.com/office/drawing/2014/main" id="{78DF2D7A-D820-F447-9576-759FD7CDADFB}"/>
              </a:ext>
            </a:extLst>
          </p:cNvPr>
          <p:cNvSpPr txBox="1"/>
          <p:nvPr/>
        </p:nvSpPr>
        <p:spPr>
          <a:xfrm>
            <a:off x="5843132" y="55721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held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3" name="文本框 652">
            <a:extLst>
              <a:ext uri="{FF2B5EF4-FFF2-40B4-BE49-F238E27FC236}">
                <a16:creationId xmlns:a16="http://schemas.microsoft.com/office/drawing/2014/main" id="{1D83645F-72A1-C944-858A-2F093EDCEA24}"/>
              </a:ext>
            </a:extLst>
          </p:cNvPr>
          <p:cNvSpPr txBox="1"/>
          <p:nvPr/>
        </p:nvSpPr>
        <p:spPr>
          <a:xfrm>
            <a:off x="6281802" y="556896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4" name="文本框 653">
            <a:extLst>
              <a:ext uri="{FF2B5EF4-FFF2-40B4-BE49-F238E27FC236}">
                <a16:creationId xmlns:a16="http://schemas.microsoft.com/office/drawing/2014/main" id="{F36FD586-5CA9-E04D-9A46-CACBB4245A48}"/>
              </a:ext>
            </a:extLst>
          </p:cNvPr>
          <p:cNvSpPr txBox="1"/>
          <p:nvPr/>
        </p:nvSpPr>
        <p:spPr>
          <a:xfrm>
            <a:off x="6484766" y="5568963"/>
            <a:ext cx="8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5" name="圆角矩形 654">
            <a:extLst>
              <a:ext uri="{FF2B5EF4-FFF2-40B4-BE49-F238E27FC236}">
                <a16:creationId xmlns:a16="http://schemas.microsoft.com/office/drawing/2014/main" id="{5D237F38-2E41-0547-BD97-3F24032C7D7B}"/>
              </a:ext>
            </a:extLst>
          </p:cNvPr>
          <p:cNvSpPr/>
          <p:nvPr/>
        </p:nvSpPr>
        <p:spPr>
          <a:xfrm>
            <a:off x="4522576" y="5578274"/>
            <a:ext cx="1297383" cy="30742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6" name="文本框 655">
            <a:extLst>
              <a:ext uri="{FF2B5EF4-FFF2-40B4-BE49-F238E27FC236}">
                <a16:creationId xmlns:a16="http://schemas.microsoft.com/office/drawing/2014/main" id="{47C06626-9482-E74F-8258-BF7CFA6486B8}"/>
              </a:ext>
            </a:extLst>
          </p:cNvPr>
          <p:cNvSpPr txBox="1"/>
          <p:nvPr/>
        </p:nvSpPr>
        <p:spPr>
          <a:xfrm>
            <a:off x="7332128" y="3794327"/>
            <a:ext cx="81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7" name="文本框 656">
            <a:extLst>
              <a:ext uri="{FF2B5EF4-FFF2-40B4-BE49-F238E27FC236}">
                <a16:creationId xmlns:a16="http://schemas.microsoft.com/office/drawing/2014/main" id="{A2A029E3-EBA5-3246-993B-79F96A103E2B}"/>
              </a:ext>
            </a:extLst>
          </p:cNvPr>
          <p:cNvSpPr txBox="1"/>
          <p:nvPr/>
        </p:nvSpPr>
        <p:spPr>
          <a:xfrm>
            <a:off x="8055651" y="3794327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8" name="文本框 657">
            <a:extLst>
              <a:ext uri="{FF2B5EF4-FFF2-40B4-BE49-F238E27FC236}">
                <a16:creationId xmlns:a16="http://schemas.microsoft.com/office/drawing/2014/main" id="{C29E23B3-8323-5649-AB56-2D96A6C7B896}"/>
              </a:ext>
            </a:extLst>
          </p:cNvPr>
          <p:cNvSpPr txBox="1"/>
          <p:nvPr/>
        </p:nvSpPr>
        <p:spPr>
          <a:xfrm>
            <a:off x="8322903" y="378330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9" name="文本框 658">
            <a:extLst>
              <a:ext uri="{FF2B5EF4-FFF2-40B4-BE49-F238E27FC236}">
                <a16:creationId xmlns:a16="http://schemas.microsoft.com/office/drawing/2014/main" id="{0CC6A3D2-7BAF-064B-96C4-5C447744BAEA}"/>
              </a:ext>
            </a:extLst>
          </p:cNvPr>
          <p:cNvSpPr txBox="1"/>
          <p:nvPr/>
        </p:nvSpPr>
        <p:spPr>
          <a:xfrm>
            <a:off x="8540720" y="3780773"/>
            <a:ext cx="8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0" name="文本框 659">
            <a:extLst>
              <a:ext uri="{FF2B5EF4-FFF2-40B4-BE49-F238E27FC236}">
                <a16:creationId xmlns:a16="http://schemas.microsoft.com/office/drawing/2014/main" id="{EBDBCBD0-748D-7044-B7DF-CC9DAA24325A}"/>
              </a:ext>
            </a:extLst>
          </p:cNvPr>
          <p:cNvSpPr txBox="1"/>
          <p:nvPr/>
        </p:nvSpPr>
        <p:spPr>
          <a:xfrm>
            <a:off x="9296752" y="3782087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1" name="文本框 660">
            <a:extLst>
              <a:ext uri="{FF2B5EF4-FFF2-40B4-BE49-F238E27FC236}">
                <a16:creationId xmlns:a16="http://schemas.microsoft.com/office/drawing/2014/main" id="{A64BF52A-DFCE-B749-AB89-BB749156AFD2}"/>
              </a:ext>
            </a:extLst>
          </p:cNvPr>
          <p:cNvSpPr txBox="1"/>
          <p:nvPr/>
        </p:nvSpPr>
        <p:spPr>
          <a:xfrm>
            <a:off x="7352960" y="4113553"/>
            <a:ext cx="81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2" name="文本框 661">
            <a:extLst>
              <a:ext uri="{FF2B5EF4-FFF2-40B4-BE49-F238E27FC236}">
                <a16:creationId xmlns:a16="http://schemas.microsoft.com/office/drawing/2014/main" id="{811B2A38-090A-9E48-A9CA-570AFFAE0195}"/>
              </a:ext>
            </a:extLst>
          </p:cNvPr>
          <p:cNvSpPr txBox="1"/>
          <p:nvPr/>
        </p:nvSpPr>
        <p:spPr>
          <a:xfrm>
            <a:off x="8076483" y="4113553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3" name="文本框 662">
            <a:extLst>
              <a:ext uri="{FF2B5EF4-FFF2-40B4-BE49-F238E27FC236}">
                <a16:creationId xmlns:a16="http://schemas.microsoft.com/office/drawing/2014/main" id="{23823D55-E650-D848-8876-B7C4F6AD7BF5}"/>
              </a:ext>
            </a:extLst>
          </p:cNvPr>
          <p:cNvSpPr txBox="1"/>
          <p:nvPr/>
        </p:nvSpPr>
        <p:spPr>
          <a:xfrm>
            <a:off x="8343735" y="410252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4" name="文本框 663">
            <a:extLst>
              <a:ext uri="{FF2B5EF4-FFF2-40B4-BE49-F238E27FC236}">
                <a16:creationId xmlns:a16="http://schemas.microsoft.com/office/drawing/2014/main" id="{8DCC8456-694C-3F4B-B52B-DFBFEB5D4B48}"/>
              </a:ext>
            </a:extLst>
          </p:cNvPr>
          <p:cNvSpPr txBox="1"/>
          <p:nvPr/>
        </p:nvSpPr>
        <p:spPr>
          <a:xfrm>
            <a:off x="8561552" y="4099999"/>
            <a:ext cx="697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5" name="文本框 664">
            <a:extLst>
              <a:ext uri="{FF2B5EF4-FFF2-40B4-BE49-F238E27FC236}">
                <a16:creationId xmlns:a16="http://schemas.microsoft.com/office/drawing/2014/main" id="{45E72762-CF08-0C41-9E79-1D1A41906CBD}"/>
              </a:ext>
            </a:extLst>
          </p:cNvPr>
          <p:cNvSpPr txBox="1"/>
          <p:nvPr/>
        </p:nvSpPr>
        <p:spPr>
          <a:xfrm>
            <a:off x="9282132" y="4089628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6" name="文本框 665">
            <a:extLst>
              <a:ext uri="{FF2B5EF4-FFF2-40B4-BE49-F238E27FC236}">
                <a16:creationId xmlns:a16="http://schemas.microsoft.com/office/drawing/2014/main" id="{629B6DFE-1202-6A4C-8F88-5C154DFF26FC}"/>
              </a:ext>
            </a:extLst>
          </p:cNvPr>
          <p:cNvSpPr txBox="1"/>
          <p:nvPr/>
        </p:nvSpPr>
        <p:spPr>
          <a:xfrm>
            <a:off x="7352960" y="4417630"/>
            <a:ext cx="81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Bangkok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7" name="文本框 666">
            <a:extLst>
              <a:ext uri="{FF2B5EF4-FFF2-40B4-BE49-F238E27FC236}">
                <a16:creationId xmlns:a16="http://schemas.microsoft.com/office/drawing/2014/main" id="{7B799C05-58DE-014B-9434-A29A2A58F788}"/>
              </a:ext>
            </a:extLst>
          </p:cNvPr>
          <p:cNvSpPr txBox="1"/>
          <p:nvPr/>
        </p:nvSpPr>
        <p:spPr>
          <a:xfrm>
            <a:off x="8076483" y="4417630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8" name="文本框 667">
            <a:extLst>
              <a:ext uri="{FF2B5EF4-FFF2-40B4-BE49-F238E27FC236}">
                <a16:creationId xmlns:a16="http://schemas.microsoft.com/office/drawing/2014/main" id="{4BB3B657-CE4E-B841-881A-1EA595671EEA}"/>
              </a:ext>
            </a:extLst>
          </p:cNvPr>
          <p:cNvSpPr txBox="1"/>
          <p:nvPr/>
        </p:nvSpPr>
        <p:spPr>
          <a:xfrm>
            <a:off x="8343735" y="440660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kumimoji="1"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     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0" name="文本框 669">
            <a:extLst>
              <a:ext uri="{FF2B5EF4-FFF2-40B4-BE49-F238E27FC236}">
                <a16:creationId xmlns:a16="http://schemas.microsoft.com/office/drawing/2014/main" id="{7F769379-3E90-9C42-8228-F6267F49BE15}"/>
              </a:ext>
            </a:extLst>
          </p:cNvPr>
          <p:cNvSpPr txBox="1"/>
          <p:nvPr/>
        </p:nvSpPr>
        <p:spPr>
          <a:xfrm>
            <a:off x="9282132" y="4393705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1" name="圆角矩形 670">
            <a:extLst>
              <a:ext uri="{FF2B5EF4-FFF2-40B4-BE49-F238E27FC236}">
                <a16:creationId xmlns:a16="http://schemas.microsoft.com/office/drawing/2014/main" id="{F22A1946-0F59-1E4B-AB1B-0590E79BB176}"/>
              </a:ext>
            </a:extLst>
          </p:cNvPr>
          <p:cNvSpPr/>
          <p:nvPr/>
        </p:nvSpPr>
        <p:spPr>
          <a:xfrm>
            <a:off x="7302785" y="3780772"/>
            <a:ext cx="3686974" cy="99699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2" name="文本框 671">
            <a:extLst>
              <a:ext uri="{FF2B5EF4-FFF2-40B4-BE49-F238E27FC236}">
                <a16:creationId xmlns:a16="http://schemas.microsoft.com/office/drawing/2014/main" id="{BDEEF418-4A86-934F-BF8C-90C3EDA1335D}"/>
              </a:ext>
            </a:extLst>
          </p:cNvPr>
          <p:cNvSpPr txBox="1"/>
          <p:nvPr/>
        </p:nvSpPr>
        <p:spPr>
          <a:xfrm>
            <a:off x="7353609" y="5043529"/>
            <a:ext cx="76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 will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3" name="文本框 672">
            <a:extLst>
              <a:ext uri="{FF2B5EF4-FFF2-40B4-BE49-F238E27FC236}">
                <a16:creationId xmlns:a16="http://schemas.microsoft.com/office/drawing/2014/main" id="{6F9B474E-5960-E84F-8571-DF827EAD63B7}"/>
              </a:ext>
            </a:extLst>
          </p:cNvPr>
          <p:cNvSpPr txBox="1"/>
          <p:nvPr/>
        </p:nvSpPr>
        <p:spPr>
          <a:xfrm>
            <a:off x="8077132" y="5043529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4" name="文本框 673">
            <a:extLst>
              <a:ext uri="{FF2B5EF4-FFF2-40B4-BE49-F238E27FC236}">
                <a16:creationId xmlns:a16="http://schemas.microsoft.com/office/drawing/2014/main" id="{ABCCCFC9-7E1C-444B-8437-ADAF7751E9E3}"/>
              </a:ext>
            </a:extLst>
          </p:cNvPr>
          <p:cNvSpPr txBox="1"/>
          <p:nvPr/>
        </p:nvSpPr>
        <p:spPr>
          <a:xfrm>
            <a:off x="8344384" y="5032503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5" name="文本框 674">
            <a:extLst>
              <a:ext uri="{FF2B5EF4-FFF2-40B4-BE49-F238E27FC236}">
                <a16:creationId xmlns:a16="http://schemas.microsoft.com/office/drawing/2014/main" id="{8343693A-2AA5-6F45-B8DF-135696460014}"/>
              </a:ext>
            </a:extLst>
          </p:cNvPr>
          <p:cNvSpPr txBox="1"/>
          <p:nvPr/>
        </p:nvSpPr>
        <p:spPr>
          <a:xfrm>
            <a:off x="8562201" y="5029975"/>
            <a:ext cx="8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6" name="文本框 675">
            <a:extLst>
              <a:ext uri="{FF2B5EF4-FFF2-40B4-BE49-F238E27FC236}">
                <a16:creationId xmlns:a16="http://schemas.microsoft.com/office/drawing/2014/main" id="{058666C2-E2DC-BE46-A7C6-FD073A480345}"/>
              </a:ext>
            </a:extLst>
          </p:cNvPr>
          <p:cNvSpPr txBox="1"/>
          <p:nvPr/>
        </p:nvSpPr>
        <p:spPr>
          <a:xfrm>
            <a:off x="9318233" y="5031289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7" name="文本框 676">
            <a:extLst>
              <a:ext uri="{FF2B5EF4-FFF2-40B4-BE49-F238E27FC236}">
                <a16:creationId xmlns:a16="http://schemas.microsoft.com/office/drawing/2014/main" id="{689DDF53-0081-214B-A3AD-D715740CDCE4}"/>
              </a:ext>
            </a:extLst>
          </p:cNvPr>
          <p:cNvSpPr txBox="1"/>
          <p:nvPr/>
        </p:nvSpPr>
        <p:spPr>
          <a:xfrm>
            <a:off x="7374441" y="5362755"/>
            <a:ext cx="76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 will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8" name="文本框 677">
            <a:extLst>
              <a:ext uri="{FF2B5EF4-FFF2-40B4-BE49-F238E27FC236}">
                <a16:creationId xmlns:a16="http://schemas.microsoft.com/office/drawing/2014/main" id="{8E955D79-7304-824E-AD04-99B875E8CCFA}"/>
              </a:ext>
            </a:extLst>
          </p:cNvPr>
          <p:cNvSpPr txBox="1"/>
          <p:nvPr/>
        </p:nvSpPr>
        <p:spPr>
          <a:xfrm>
            <a:off x="8097964" y="536275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9" name="文本框 678">
            <a:extLst>
              <a:ext uri="{FF2B5EF4-FFF2-40B4-BE49-F238E27FC236}">
                <a16:creationId xmlns:a16="http://schemas.microsoft.com/office/drawing/2014/main" id="{71C1BFC0-28CF-0045-8816-C12F8231CD4D}"/>
              </a:ext>
            </a:extLst>
          </p:cNvPr>
          <p:cNvSpPr txBox="1"/>
          <p:nvPr/>
        </p:nvSpPr>
        <p:spPr>
          <a:xfrm>
            <a:off x="8365216" y="5351729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0" name="文本框 679">
            <a:extLst>
              <a:ext uri="{FF2B5EF4-FFF2-40B4-BE49-F238E27FC236}">
                <a16:creationId xmlns:a16="http://schemas.microsoft.com/office/drawing/2014/main" id="{7BC21579-86E3-1F49-9DDD-30BC3B0E08F7}"/>
              </a:ext>
            </a:extLst>
          </p:cNvPr>
          <p:cNvSpPr txBox="1"/>
          <p:nvPr/>
        </p:nvSpPr>
        <p:spPr>
          <a:xfrm>
            <a:off x="8583033" y="5349201"/>
            <a:ext cx="697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kumimoji="1" lang="zh-CN" altLang="en-US" sz="1400" b="1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1" name="文本框 680">
            <a:extLst>
              <a:ext uri="{FF2B5EF4-FFF2-40B4-BE49-F238E27FC236}">
                <a16:creationId xmlns:a16="http://schemas.microsoft.com/office/drawing/2014/main" id="{AA8A4B0F-0091-B045-B5EB-FD08E03E7C8E}"/>
              </a:ext>
            </a:extLst>
          </p:cNvPr>
          <p:cNvSpPr txBox="1"/>
          <p:nvPr/>
        </p:nvSpPr>
        <p:spPr>
          <a:xfrm>
            <a:off x="9303613" y="5338830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2" name="文本框 681">
            <a:extLst>
              <a:ext uri="{FF2B5EF4-FFF2-40B4-BE49-F238E27FC236}">
                <a16:creationId xmlns:a16="http://schemas.microsoft.com/office/drawing/2014/main" id="{DA7535BD-BED3-554A-8F5B-620580AAF7BC}"/>
              </a:ext>
            </a:extLst>
          </p:cNvPr>
          <p:cNvSpPr txBox="1"/>
          <p:nvPr/>
        </p:nvSpPr>
        <p:spPr>
          <a:xfrm>
            <a:off x="7374441" y="5666832"/>
            <a:ext cx="76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 will</a:t>
            </a:r>
            <a:endParaRPr kumimoji="1" lang="zh-CN" altLang="en-US" sz="1400" b="1" u="sng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3" name="文本框 682">
            <a:extLst>
              <a:ext uri="{FF2B5EF4-FFF2-40B4-BE49-F238E27FC236}">
                <a16:creationId xmlns:a16="http://schemas.microsoft.com/office/drawing/2014/main" id="{07B07459-F1BC-6F4B-B5C5-56DACD178D1F}"/>
              </a:ext>
            </a:extLst>
          </p:cNvPr>
          <p:cNvSpPr txBox="1"/>
          <p:nvPr/>
        </p:nvSpPr>
        <p:spPr>
          <a:xfrm>
            <a:off x="8097964" y="5666832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4" name="文本框 683">
            <a:extLst>
              <a:ext uri="{FF2B5EF4-FFF2-40B4-BE49-F238E27FC236}">
                <a16:creationId xmlns:a16="http://schemas.microsoft.com/office/drawing/2014/main" id="{D35013B3-9CED-DC48-9D80-0A9059564AD4}"/>
              </a:ext>
            </a:extLst>
          </p:cNvPr>
          <p:cNvSpPr txBox="1"/>
          <p:nvPr/>
        </p:nvSpPr>
        <p:spPr>
          <a:xfrm>
            <a:off x="8365216" y="565580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kumimoji="1"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     a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5" name="文本框 684">
            <a:extLst>
              <a:ext uri="{FF2B5EF4-FFF2-40B4-BE49-F238E27FC236}">
                <a16:creationId xmlns:a16="http://schemas.microsoft.com/office/drawing/2014/main" id="{6C5972A5-E0A2-6F4C-BB4F-7615DF02D924}"/>
              </a:ext>
            </a:extLst>
          </p:cNvPr>
          <p:cNvSpPr txBox="1"/>
          <p:nvPr/>
        </p:nvSpPr>
        <p:spPr>
          <a:xfrm>
            <a:off x="9303613" y="5642907"/>
            <a:ext cx="61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6" name="圆角矩形 685">
            <a:extLst>
              <a:ext uri="{FF2B5EF4-FFF2-40B4-BE49-F238E27FC236}">
                <a16:creationId xmlns:a16="http://schemas.microsoft.com/office/drawing/2014/main" id="{CEE69089-ABF8-EC46-80F9-A406F818AC51}"/>
              </a:ext>
            </a:extLst>
          </p:cNvPr>
          <p:cNvSpPr/>
          <p:nvPr/>
        </p:nvSpPr>
        <p:spPr>
          <a:xfrm>
            <a:off x="7324267" y="5029974"/>
            <a:ext cx="3721758" cy="99699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7" name="文本框 686">
            <a:extLst>
              <a:ext uri="{FF2B5EF4-FFF2-40B4-BE49-F238E27FC236}">
                <a16:creationId xmlns:a16="http://schemas.microsoft.com/office/drawing/2014/main" id="{BDF3D760-A178-6F49-BD5A-91F0AB11A7D2}"/>
              </a:ext>
            </a:extLst>
          </p:cNvPr>
          <p:cNvSpPr txBox="1"/>
          <p:nvPr/>
        </p:nvSpPr>
        <p:spPr>
          <a:xfrm>
            <a:off x="9860316" y="4403074"/>
            <a:ext cx="113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(scoring: 0.1)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8" name="文本框 687">
            <a:extLst>
              <a:ext uri="{FF2B5EF4-FFF2-40B4-BE49-F238E27FC236}">
                <a16:creationId xmlns:a16="http://schemas.microsoft.com/office/drawing/2014/main" id="{BB198E72-0936-6D49-8501-B544909DA318}"/>
              </a:ext>
            </a:extLst>
          </p:cNvPr>
          <p:cNvSpPr txBox="1"/>
          <p:nvPr/>
        </p:nvSpPr>
        <p:spPr>
          <a:xfrm>
            <a:off x="9857591" y="4098372"/>
            <a:ext cx="113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(scoring: 0.3)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9" name="文本框 688">
            <a:extLst>
              <a:ext uri="{FF2B5EF4-FFF2-40B4-BE49-F238E27FC236}">
                <a16:creationId xmlns:a16="http://schemas.microsoft.com/office/drawing/2014/main" id="{C5ECDFF3-9538-D043-BE30-F8CD353CABFF}"/>
              </a:ext>
            </a:extLst>
          </p:cNvPr>
          <p:cNvSpPr txBox="1"/>
          <p:nvPr/>
        </p:nvSpPr>
        <p:spPr>
          <a:xfrm>
            <a:off x="9857591" y="3797801"/>
            <a:ext cx="1150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(scoring: 0.8)</a:t>
            </a:r>
            <a:endParaRPr kumimoji="1" lang="zh-CN" alt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0" name="文本框 689">
            <a:extLst>
              <a:ext uri="{FF2B5EF4-FFF2-40B4-BE49-F238E27FC236}">
                <a16:creationId xmlns:a16="http://schemas.microsoft.com/office/drawing/2014/main" id="{E946FD44-14EE-6543-B992-23C701BBE175}"/>
              </a:ext>
            </a:extLst>
          </p:cNvPr>
          <p:cNvSpPr txBox="1"/>
          <p:nvPr/>
        </p:nvSpPr>
        <p:spPr>
          <a:xfrm>
            <a:off x="9898370" y="5648421"/>
            <a:ext cx="1150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(scoring: 0.9)</a:t>
            </a:r>
            <a:endParaRPr kumimoji="1" lang="zh-CN" altLang="en-US" sz="1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1" name="文本框 690">
            <a:extLst>
              <a:ext uri="{FF2B5EF4-FFF2-40B4-BE49-F238E27FC236}">
                <a16:creationId xmlns:a16="http://schemas.microsoft.com/office/drawing/2014/main" id="{AFFFA869-A790-B042-849E-DD5EAF81EE25}"/>
              </a:ext>
            </a:extLst>
          </p:cNvPr>
          <p:cNvSpPr txBox="1"/>
          <p:nvPr/>
        </p:nvSpPr>
        <p:spPr>
          <a:xfrm>
            <a:off x="9895645" y="5343719"/>
            <a:ext cx="113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(scoring: 0.1)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2" name="文本框 691">
            <a:extLst>
              <a:ext uri="{FF2B5EF4-FFF2-40B4-BE49-F238E27FC236}">
                <a16:creationId xmlns:a16="http://schemas.microsoft.com/office/drawing/2014/main" id="{AEFD426F-2739-6845-9059-7DC086BDFAD3}"/>
              </a:ext>
            </a:extLst>
          </p:cNvPr>
          <p:cNvSpPr txBox="1"/>
          <p:nvPr/>
        </p:nvSpPr>
        <p:spPr>
          <a:xfrm>
            <a:off x="9895645" y="5043148"/>
            <a:ext cx="1150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(scoring: 0.1)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6" name="文本框 695">
            <a:extLst>
              <a:ext uri="{FF2B5EF4-FFF2-40B4-BE49-F238E27FC236}">
                <a16:creationId xmlns:a16="http://schemas.microsoft.com/office/drawing/2014/main" id="{2F6ADD19-47F5-2941-A8A7-1D78E828CEAC}"/>
              </a:ext>
            </a:extLst>
          </p:cNvPr>
          <p:cNvSpPr txBox="1"/>
          <p:nvPr/>
        </p:nvSpPr>
        <p:spPr>
          <a:xfrm>
            <a:off x="5011280" y="5595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Training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  <p:sp>
        <p:nvSpPr>
          <p:cNvPr id="697" name="文本框 696">
            <a:extLst>
              <a:ext uri="{FF2B5EF4-FFF2-40B4-BE49-F238E27FC236}">
                <a16:creationId xmlns:a16="http://schemas.microsoft.com/office/drawing/2014/main" id="{7C5DFC8D-3513-E84E-9FCA-DC26416C9621}"/>
              </a:ext>
            </a:extLst>
          </p:cNvPr>
          <p:cNvSpPr txBox="1"/>
          <p:nvPr/>
        </p:nvSpPr>
        <p:spPr>
          <a:xfrm>
            <a:off x="5146644" y="3894169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Testing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  <p:sp>
        <p:nvSpPr>
          <p:cNvPr id="700" name="文本框 699">
            <a:extLst>
              <a:ext uri="{FF2B5EF4-FFF2-40B4-BE49-F238E27FC236}">
                <a16:creationId xmlns:a16="http://schemas.microsoft.com/office/drawing/2014/main" id="{09E0DCFC-A357-0C43-9C69-4BD1EB50638B}"/>
              </a:ext>
            </a:extLst>
          </p:cNvPr>
          <p:cNvSpPr txBox="1"/>
          <p:nvPr/>
        </p:nvSpPr>
        <p:spPr>
          <a:xfrm>
            <a:off x="866678" y="4953183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sz="14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01" name="文本框 700">
            <a:extLst>
              <a:ext uri="{FF2B5EF4-FFF2-40B4-BE49-F238E27FC236}">
                <a16:creationId xmlns:a16="http://schemas.microsoft.com/office/drawing/2014/main" id="{D3C052CE-DD91-8F4C-923D-594A8D73E98C}"/>
              </a:ext>
            </a:extLst>
          </p:cNvPr>
          <p:cNvSpPr txBox="1"/>
          <p:nvPr/>
        </p:nvSpPr>
        <p:spPr>
          <a:xfrm>
            <a:off x="888246" y="551037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sz="14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702" name="图片 701">
            <a:extLst>
              <a:ext uri="{FF2B5EF4-FFF2-40B4-BE49-F238E27FC236}">
                <a16:creationId xmlns:a16="http://schemas.microsoft.com/office/drawing/2014/main" id="{F0E05773-7883-FC43-89A9-E4EFD73680A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flipH="1">
            <a:off x="765404" y="4960665"/>
            <a:ext cx="145591" cy="275478"/>
          </a:xfrm>
          <a:prstGeom prst="rect">
            <a:avLst/>
          </a:prstGeom>
        </p:spPr>
      </p:pic>
      <p:pic>
        <p:nvPicPr>
          <p:cNvPr id="703" name="图片 702">
            <a:extLst>
              <a:ext uri="{FF2B5EF4-FFF2-40B4-BE49-F238E27FC236}">
                <a16:creationId xmlns:a16="http://schemas.microsoft.com/office/drawing/2014/main" id="{210766E5-69F6-234A-AE4E-E4E779AE9DB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58840" y="5521948"/>
            <a:ext cx="189077" cy="243585"/>
          </a:xfrm>
          <a:prstGeom prst="rect">
            <a:avLst/>
          </a:prstGeom>
        </p:spPr>
      </p:pic>
      <p:sp>
        <p:nvSpPr>
          <p:cNvPr id="704" name="文本框 703">
            <a:extLst>
              <a:ext uri="{FF2B5EF4-FFF2-40B4-BE49-F238E27FC236}">
                <a16:creationId xmlns:a16="http://schemas.microsoft.com/office/drawing/2014/main" id="{6FF77D53-0C06-A840-81BA-54FD8B7E03E9}"/>
              </a:ext>
            </a:extLst>
          </p:cNvPr>
          <p:cNvSpPr txBox="1"/>
          <p:nvPr/>
        </p:nvSpPr>
        <p:spPr>
          <a:xfrm>
            <a:off x="1100548" y="5216193"/>
            <a:ext cx="230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Cloze + Human + Discrete</a:t>
            </a:r>
          </a:p>
        </p:txBody>
      </p:sp>
      <p:sp>
        <p:nvSpPr>
          <p:cNvPr id="705" name="文本框 704">
            <a:extLst>
              <a:ext uri="{FF2B5EF4-FFF2-40B4-BE49-F238E27FC236}">
                <a16:creationId xmlns:a16="http://schemas.microsoft.com/office/drawing/2014/main" id="{6B1C7044-2C84-DE49-A2FB-B1AC2642F04F}"/>
              </a:ext>
            </a:extLst>
          </p:cNvPr>
          <p:cNvSpPr txBox="1"/>
          <p:nvPr/>
        </p:nvSpPr>
        <p:spPr>
          <a:xfrm>
            <a:off x="1068420" y="5776117"/>
            <a:ext cx="2346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Token + Human + Discrete</a:t>
            </a:r>
          </a:p>
        </p:txBody>
      </p:sp>
    </p:spTree>
    <p:extLst>
      <p:ext uri="{BB962C8B-B14F-4D97-AF65-F5344CB8AC3E}">
        <p14:creationId xmlns:p14="http://schemas.microsoft.com/office/powerpoint/2010/main" val="398675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8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9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1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4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9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6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1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4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0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9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2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8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6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9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5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8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1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5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4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7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6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2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5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8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4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0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3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8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1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4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0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9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2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5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8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0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3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6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4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 animBg="1"/>
      <p:bldP spid="695" grpId="0" animBg="1"/>
      <p:bldP spid="694" grpId="0" animBg="1"/>
      <p:bldP spid="693" grpId="0" animBg="1"/>
      <p:bldP spid="7" grpId="0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/>
      <p:bldP spid="45" grpId="0"/>
      <p:bldP spid="46" grpId="0"/>
      <p:bldP spid="47" grpId="0"/>
      <p:bldP spid="109" grpId="0" animBg="1"/>
      <p:bldP spid="110" grpId="0" animBg="1"/>
      <p:bldP spid="111" grpId="0" animBg="1"/>
      <p:bldP spid="112" grpId="0" animBg="1"/>
      <p:bldP spid="113" grpId="0" animBg="1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9" grpId="0"/>
      <p:bldP spid="140" grpId="0"/>
      <p:bldP spid="141" grpId="0"/>
      <p:bldP spid="142" grpId="0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 animBg="1"/>
      <p:bldP spid="150" grpId="0" animBg="1"/>
      <p:bldP spid="151" grpId="0" animBg="1"/>
      <p:bldP spid="160" grpId="0"/>
      <p:bldP spid="161" grpId="0"/>
      <p:bldP spid="162" grpId="0"/>
      <p:bldP spid="163" grpId="0"/>
      <p:bldP spid="164" grpId="0" animBg="1"/>
      <p:bldP spid="167" grpId="0"/>
      <p:bldP spid="168" grpId="0"/>
      <p:bldP spid="169" grpId="0"/>
      <p:bldP spid="170" grpId="0"/>
      <p:bldP spid="171" grpId="0"/>
      <p:bldP spid="172" grpId="0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506" grpId="0"/>
      <p:bldP spid="507" grpId="0"/>
      <p:bldP spid="508" grpId="0"/>
      <p:bldP spid="509" grpId="0"/>
      <p:bldP spid="510" grpId="0"/>
      <p:bldP spid="511" grpId="0"/>
      <p:bldP spid="512" grpId="0" animBg="1"/>
      <p:bldP spid="513" grpId="0" animBg="1"/>
      <p:bldP spid="514" grpId="0" animBg="1"/>
      <p:bldP spid="515" grpId="0" animBg="1"/>
      <p:bldP spid="516" grpId="0" animBg="1"/>
      <p:bldP spid="517" grpId="0" animBg="1"/>
      <p:bldP spid="518" grpId="0" animBg="1"/>
      <p:bldP spid="531" grpId="0"/>
      <p:bldP spid="532" grpId="0"/>
      <p:bldP spid="533" grpId="0"/>
      <p:bldP spid="534" grpId="0"/>
      <p:bldP spid="535" grpId="0"/>
      <p:bldP spid="536" grpId="0"/>
      <p:bldP spid="537" grpId="0"/>
      <p:bldP spid="538" grpId="0"/>
      <p:bldP spid="539" grpId="0"/>
      <p:bldP spid="540" grpId="0"/>
      <p:bldP spid="541" grpId="0"/>
      <p:bldP spid="542" grpId="0"/>
      <p:bldP spid="626" grpId="0"/>
      <p:bldP spid="627" grpId="0"/>
      <p:bldP spid="628" grpId="0"/>
      <p:bldP spid="629" grpId="0"/>
      <p:bldP spid="630" grpId="0"/>
      <p:bldP spid="631" grpId="0"/>
      <p:bldP spid="641" grpId="0" animBg="1"/>
      <p:bldP spid="642" grpId="0"/>
      <p:bldP spid="643" grpId="0"/>
      <p:bldP spid="644" grpId="0"/>
      <p:bldP spid="645" grpId="0"/>
      <p:bldP spid="646" grpId="0"/>
      <p:bldP spid="647" grpId="0"/>
      <p:bldP spid="648" grpId="0" animBg="1"/>
      <p:bldP spid="649" grpId="0"/>
      <p:bldP spid="650" grpId="0"/>
      <p:bldP spid="651" grpId="0"/>
      <p:bldP spid="652" grpId="0"/>
      <p:bldP spid="653" grpId="0"/>
      <p:bldP spid="654" grpId="0"/>
      <p:bldP spid="655" grpId="0" animBg="1"/>
      <p:bldP spid="656" grpId="0"/>
      <p:bldP spid="657" grpId="0"/>
      <p:bldP spid="658" grpId="0"/>
      <p:bldP spid="659" grpId="0"/>
      <p:bldP spid="660" grpId="0"/>
      <p:bldP spid="661" grpId="0"/>
      <p:bldP spid="662" grpId="0"/>
      <p:bldP spid="663" grpId="0"/>
      <p:bldP spid="664" grpId="0"/>
      <p:bldP spid="665" grpId="0"/>
      <p:bldP spid="666" grpId="0"/>
      <p:bldP spid="667" grpId="0"/>
      <p:bldP spid="668" grpId="0"/>
      <p:bldP spid="670" grpId="0"/>
      <p:bldP spid="671" grpId="0" animBg="1"/>
      <p:bldP spid="672" grpId="0"/>
      <p:bldP spid="673" grpId="0"/>
      <p:bldP spid="674" grpId="0"/>
      <p:bldP spid="675" grpId="0"/>
      <p:bldP spid="676" grpId="0"/>
      <p:bldP spid="677" grpId="0"/>
      <p:bldP spid="678" grpId="0"/>
      <p:bldP spid="679" grpId="0"/>
      <p:bldP spid="680" grpId="0"/>
      <p:bldP spid="681" grpId="0"/>
      <p:bldP spid="682" grpId="0"/>
      <p:bldP spid="683" grpId="0"/>
      <p:bldP spid="684" grpId="0"/>
      <p:bldP spid="685" grpId="0"/>
      <p:bldP spid="686" grpId="0" animBg="1"/>
      <p:bldP spid="687" grpId="0"/>
      <p:bldP spid="688" grpId="0"/>
      <p:bldP spid="689" grpId="0"/>
      <p:bldP spid="690" grpId="0"/>
      <p:bldP spid="691" grpId="0"/>
      <p:bldP spid="692" grpId="0"/>
      <p:bldP spid="696" grpId="0"/>
      <p:bldP spid="697" grpId="0"/>
      <p:bldP spid="700" grpId="0"/>
      <p:bldP spid="701" grpId="0"/>
      <p:bldP spid="704" grpId="0"/>
      <p:bldP spid="7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C152614-6A80-F747-A774-6F81C5D40DFF}"/>
              </a:ext>
            </a:extLst>
          </p:cNvPr>
          <p:cNvSpPr/>
          <p:nvPr/>
        </p:nvSpPr>
        <p:spPr>
          <a:xfrm>
            <a:off x="7969778" y="2430425"/>
            <a:ext cx="1621001" cy="17255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D68E31-11BD-5248-9909-A9DF8F12B95D}"/>
              </a:ext>
            </a:extLst>
          </p:cNvPr>
          <p:cNvSpPr/>
          <p:nvPr/>
        </p:nvSpPr>
        <p:spPr>
          <a:xfrm>
            <a:off x="6065156" y="2430425"/>
            <a:ext cx="1621001" cy="17255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FA6CE9-52F4-974D-99B3-971ABAA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Authors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BA784-F380-DE4B-A48A-41E557F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F486F-90E9-BD4D-BE48-5CED794F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6" y="2411446"/>
            <a:ext cx="1275835" cy="174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16EEE-99FA-AA4F-B099-A7B1419A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0" y="2411445"/>
            <a:ext cx="1783062" cy="174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FA4E2A-2F3A-1A40-A2C9-AC963ECF4C61}"/>
              </a:ext>
            </a:extLst>
          </p:cNvPr>
          <p:cNvSpPr txBox="1"/>
          <p:nvPr/>
        </p:nvSpPr>
        <p:spPr>
          <a:xfrm>
            <a:off x="498939" y="4265076"/>
            <a:ext cx="1304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Pengfei</a:t>
            </a:r>
            <a:r>
              <a:rPr kumimoji="1" lang="zh-CN" altLang="en-US" sz="1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Liu</a:t>
            </a: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Postdoc CMU</a:t>
            </a: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PhD</a:t>
            </a:r>
            <a:r>
              <a:rPr kumimoji="1" lang="zh-CN" altLang="en-US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Fudan</a:t>
            </a:r>
            <a:endParaRPr kumimoji="1" lang="zh-CN" altLang="en-US" sz="1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7EB3A0-83BF-3944-9D69-DBDD5A3C914D}"/>
              </a:ext>
            </a:extLst>
          </p:cNvPr>
          <p:cNvSpPr txBox="1"/>
          <p:nvPr/>
        </p:nvSpPr>
        <p:spPr>
          <a:xfrm>
            <a:off x="2226060" y="4265076"/>
            <a:ext cx="1303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Weizhe</a:t>
            </a:r>
            <a:r>
              <a:rPr lang="en-US" altLang="zh-CN" sz="1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Yuan</a:t>
            </a:r>
            <a:endParaRPr kumimoji="1" lang="en-US" altLang="zh-CN" sz="16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PhD Stu</a:t>
            </a:r>
            <a:r>
              <a:rPr kumimoji="1" lang="zh-CN" altLang="en-US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CMU</a:t>
            </a: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MS</a:t>
            </a:r>
            <a:r>
              <a:rPr kumimoji="1" lang="zh-CN" altLang="en-US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CMU</a:t>
            </a:r>
            <a:endParaRPr kumimoji="1" lang="zh-CN" altLang="en-US" sz="1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CF306C-DE29-F34F-99BB-811468A0A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80" y="2408552"/>
            <a:ext cx="1783063" cy="1747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9D1369-5068-4644-82CC-D7D7CA6757F7}"/>
              </a:ext>
            </a:extLst>
          </p:cNvPr>
          <p:cNvSpPr txBox="1"/>
          <p:nvPr/>
        </p:nvSpPr>
        <p:spPr>
          <a:xfrm>
            <a:off x="4257634" y="4265076"/>
            <a:ext cx="1248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Jinlan</a:t>
            </a:r>
            <a:r>
              <a:rPr lang="en-US" altLang="zh-CN" sz="1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Fu</a:t>
            </a:r>
            <a:endParaRPr kumimoji="1" lang="en-US" altLang="zh-CN" sz="16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Postdoc NUS</a:t>
            </a:r>
          </a:p>
          <a:p>
            <a:pPr algn="ctr"/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PhD</a:t>
            </a:r>
            <a:r>
              <a:rPr kumimoji="1" lang="zh-CN" altLang="en-US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Fudan</a:t>
            </a:r>
            <a:endParaRPr kumimoji="1" lang="zh-CN" altLang="en-US" sz="1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3CB795-9936-014C-BD9A-26B610E9F512}"/>
              </a:ext>
            </a:extLst>
          </p:cNvPr>
          <p:cNvSpPr txBox="1"/>
          <p:nvPr/>
        </p:nvSpPr>
        <p:spPr>
          <a:xfrm>
            <a:off x="6091531" y="4265076"/>
            <a:ext cx="165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Zhengbao</a:t>
            </a:r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Jiang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PhD Stu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CMU</a:t>
            </a:r>
            <a:endParaRPr kumimoji="1"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38AEB4-BAF6-BE43-8581-973273600ABB}"/>
              </a:ext>
            </a:extLst>
          </p:cNvPr>
          <p:cNvSpPr txBox="1"/>
          <p:nvPr/>
        </p:nvSpPr>
        <p:spPr>
          <a:xfrm>
            <a:off x="9969471" y="4265076"/>
            <a:ext cx="168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Graham </a:t>
            </a:r>
            <a:r>
              <a:rPr lang="en-US" altLang="zh-CN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Neubig</a:t>
            </a:r>
            <a:endParaRPr lang="en-US" altLang="zh-CN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A.P.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CMU</a:t>
            </a:r>
            <a:endParaRPr kumimoji="1"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7BE227-7D65-984E-976F-B44B35C4A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820" y="2430425"/>
            <a:ext cx="1401204" cy="171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2D5077-72D2-B140-87F1-87958617C929}"/>
              </a:ext>
            </a:extLst>
          </p:cNvPr>
          <p:cNvSpPr txBox="1"/>
          <p:nvPr/>
        </p:nvSpPr>
        <p:spPr>
          <a:xfrm>
            <a:off x="7978452" y="4265076"/>
            <a:ext cx="166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Hiroaki Hayashi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PhD Stu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CMU</a:t>
            </a:r>
            <a:endParaRPr kumimoji="1"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242826-15B9-8448-8CA1-3E15888A7885}"/>
              </a:ext>
            </a:extLst>
          </p:cNvPr>
          <p:cNvSpPr txBox="1"/>
          <p:nvPr/>
        </p:nvSpPr>
        <p:spPr>
          <a:xfrm>
            <a:off x="6125291" y="3112976"/>
            <a:ext cx="148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latin typeface="Comic Sans MS" panose="030F0902030302020204" pitchFamily="66" charset="0"/>
                <a:ea typeface="KaiTi" panose="02010609060101010101" pitchFamily="49" charset="-122"/>
              </a:rPr>
              <a:t>Handsome Pic</a:t>
            </a:r>
            <a:endParaRPr kumimoji="1" lang="zh-CN" altLang="en-US" sz="1600" b="1" dirty="0">
              <a:latin typeface="Comic Sans MS" panose="030F0902030302020204" pitchFamily="66" charset="0"/>
              <a:ea typeface="KaiTi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FCFDA6-900B-FF48-82C4-4F34A36FD526}"/>
              </a:ext>
            </a:extLst>
          </p:cNvPr>
          <p:cNvSpPr txBox="1"/>
          <p:nvPr/>
        </p:nvSpPr>
        <p:spPr>
          <a:xfrm>
            <a:off x="8069407" y="3112976"/>
            <a:ext cx="148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latin typeface="Comic Sans MS" panose="030F0902030302020204" pitchFamily="66" charset="0"/>
                <a:ea typeface="KaiTi" panose="02010609060101010101" pitchFamily="49" charset="-122"/>
              </a:rPr>
              <a:t>Handsome Pic</a:t>
            </a:r>
            <a:endParaRPr kumimoji="1" lang="zh-CN" altLang="en-US" sz="1600" b="1" dirty="0">
              <a:latin typeface="Comic Sans MS" panose="030F0902030302020204" pitchFamily="66" charset="0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12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115">
            <a:extLst>
              <a:ext uri="{FF2B5EF4-FFF2-40B4-BE49-F238E27FC236}">
                <a16:creationId xmlns:a16="http://schemas.microsoft.com/office/drawing/2014/main" id="{74B9CB95-30FF-F34E-9695-77947ED41BDC}"/>
              </a:ext>
            </a:extLst>
          </p:cNvPr>
          <p:cNvSpPr/>
          <p:nvPr/>
        </p:nvSpPr>
        <p:spPr>
          <a:xfrm>
            <a:off x="592227" y="3274605"/>
            <a:ext cx="11007546" cy="29737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2090D3-75C6-DD4B-96DD-05636CDCFE9D}"/>
              </a:ext>
            </a:extLst>
          </p:cNvPr>
          <p:cNvSpPr/>
          <p:nvPr/>
        </p:nvSpPr>
        <p:spPr>
          <a:xfrm>
            <a:off x="4640980" y="1521917"/>
            <a:ext cx="6924576" cy="1636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8092F7-D096-B84B-8EC4-ACA3CD9C73A3}"/>
              </a:ext>
            </a:extLst>
          </p:cNvPr>
          <p:cNvSpPr/>
          <p:nvPr/>
        </p:nvSpPr>
        <p:spPr>
          <a:xfrm>
            <a:off x="602249" y="1521917"/>
            <a:ext cx="3772652" cy="1636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0648CB-620A-9F46-9F2A-FDA435C5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 Extraction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09D21-CC13-FA4B-A2E0-768CFEEA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340" y="6356354"/>
            <a:ext cx="859460" cy="365125"/>
          </a:xfrm>
        </p:spPr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E3E17-2BA3-BF45-A149-40AF853967BE}"/>
              </a:ext>
            </a:extLst>
          </p:cNvPr>
          <p:cNvSpPr txBox="1"/>
          <p:nvPr/>
        </p:nvSpPr>
        <p:spPr>
          <a:xfrm>
            <a:off x="517357" y="6367355"/>
            <a:ext cx="9300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KnowPrompt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Knowledge-aware Prompt-tuning with Synergistic Optimization for Relation Extraction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6060FF-AE1B-5A43-8260-BFC5CAFD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1573038"/>
            <a:ext cx="3406541" cy="15492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520247-80F7-8A41-BA2E-0A946DB15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64" y="1594105"/>
            <a:ext cx="6439301" cy="15557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77CD911-F098-4740-B3A1-4C660E8A0B32}"/>
              </a:ext>
            </a:extLst>
          </p:cNvPr>
          <p:cNvSpPr txBox="1"/>
          <p:nvPr/>
        </p:nvSpPr>
        <p:spPr>
          <a:xfrm>
            <a:off x="592227" y="4594151"/>
            <a:ext cx="109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[CLS] [E</a:t>
            </a:r>
            <a:r>
              <a:rPr kumimoji="1"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Steve Jobs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[/E</a:t>
            </a:r>
            <a:r>
              <a:rPr kumimoji="1"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], co-founder of [E</a:t>
            </a:r>
            <a:r>
              <a:rPr kumimoji="1"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[/E</a:t>
            </a:r>
            <a:r>
              <a:rPr kumimoji="1"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] [SEP]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A40B3C1-ED71-7C4E-94EA-09C9BF6BC6EC}"/>
              </a:ext>
            </a:extLst>
          </p:cNvPr>
          <p:cNvSpPr/>
          <p:nvPr/>
        </p:nvSpPr>
        <p:spPr>
          <a:xfrm>
            <a:off x="6494646" y="4637738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42565A9-6049-FE4B-8D57-8CCDC784C498}"/>
              </a:ext>
            </a:extLst>
          </p:cNvPr>
          <p:cNvSpPr/>
          <p:nvPr/>
        </p:nvSpPr>
        <p:spPr>
          <a:xfrm>
            <a:off x="7665320" y="4644953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C3F11AD-0EB3-5A4D-8C37-CF21C5DDD08D}"/>
              </a:ext>
            </a:extLst>
          </p:cNvPr>
          <p:cNvSpPr/>
          <p:nvPr/>
        </p:nvSpPr>
        <p:spPr>
          <a:xfrm>
            <a:off x="8946682" y="4644953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370C99E-988B-404C-87C0-3D1848152076}"/>
              </a:ext>
            </a:extLst>
          </p:cNvPr>
          <p:cNvSpPr/>
          <p:nvPr/>
        </p:nvSpPr>
        <p:spPr>
          <a:xfrm>
            <a:off x="10549687" y="4642317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035679-857C-9342-9B27-D224F792DAA9}"/>
              </a:ext>
            </a:extLst>
          </p:cNvPr>
          <p:cNvSpPr txBox="1"/>
          <p:nvPr/>
        </p:nvSpPr>
        <p:spPr>
          <a:xfrm>
            <a:off x="6398393" y="4593251"/>
            <a:ext cx="526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          Apple           </a:t>
            </a:r>
            <a:r>
              <a:rPr kumimoji="1" lang="en-US" altLang="zh-CN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Steve Jobs          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1C85EB-690A-3F4C-8A54-BD3BA8D79253}"/>
              </a:ext>
            </a:extLst>
          </p:cNvPr>
          <p:cNvSpPr txBox="1"/>
          <p:nvPr/>
        </p:nvSpPr>
        <p:spPr>
          <a:xfrm>
            <a:off x="6420049" y="4585752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[sub]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2D502B-16D8-ED46-B5C8-F2F03DCD5F97}"/>
              </a:ext>
            </a:extLst>
          </p:cNvPr>
          <p:cNvSpPr txBox="1"/>
          <p:nvPr/>
        </p:nvSpPr>
        <p:spPr>
          <a:xfrm>
            <a:off x="7600349" y="4593251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[sub] 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4EA33B-27B2-AD4B-A3E8-57516720E158}"/>
              </a:ext>
            </a:extLst>
          </p:cNvPr>
          <p:cNvSpPr txBox="1"/>
          <p:nvPr/>
        </p:nvSpPr>
        <p:spPr>
          <a:xfrm>
            <a:off x="8892938" y="4579586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[obj]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4F75B1-501B-8148-BC43-04DB171023D0}"/>
              </a:ext>
            </a:extLst>
          </p:cNvPr>
          <p:cNvSpPr txBox="1"/>
          <p:nvPr/>
        </p:nvSpPr>
        <p:spPr>
          <a:xfrm>
            <a:off x="10494340" y="4586036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[obj] </a:t>
            </a:r>
            <a:endParaRPr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E39721E-C51B-E246-8AF2-73154C570A4F}"/>
              </a:ext>
            </a:extLst>
          </p:cNvPr>
          <p:cNvSpPr/>
          <p:nvPr/>
        </p:nvSpPr>
        <p:spPr>
          <a:xfrm>
            <a:off x="7732824" y="3405317"/>
            <a:ext cx="1568918" cy="9298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ACE67E3-F504-F54F-A0CA-4758213966E9}"/>
              </a:ext>
            </a:extLst>
          </p:cNvPr>
          <p:cNvSpPr/>
          <p:nvPr/>
        </p:nvSpPr>
        <p:spPr>
          <a:xfrm>
            <a:off x="678853" y="5071376"/>
            <a:ext cx="3962127" cy="10837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AE176C-B2F6-9D4A-9812-A70FB7ED7922}"/>
              </a:ext>
            </a:extLst>
          </p:cNvPr>
          <p:cNvSpPr/>
          <p:nvPr/>
        </p:nvSpPr>
        <p:spPr>
          <a:xfrm>
            <a:off x="4930811" y="5071375"/>
            <a:ext cx="3962127" cy="10837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B39E5FB1-9225-E94C-B520-C1B3970A26AD}"/>
              </a:ext>
            </a:extLst>
          </p:cNvPr>
          <p:cNvSpPr/>
          <p:nvPr/>
        </p:nvSpPr>
        <p:spPr>
          <a:xfrm>
            <a:off x="1891634" y="5551784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291017-0508-3740-AED8-8B9E2DB4029B}"/>
              </a:ext>
            </a:extLst>
          </p:cNvPr>
          <p:cNvSpPr txBox="1"/>
          <p:nvPr/>
        </p:nvSpPr>
        <p:spPr>
          <a:xfrm>
            <a:off x="1818512" y="5502364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[sub] 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D3E4359-9A76-0B44-98F3-1DC57B113432}"/>
              </a:ext>
            </a:extLst>
          </p:cNvPr>
          <p:cNvSpPr txBox="1"/>
          <p:nvPr/>
        </p:nvSpPr>
        <p:spPr>
          <a:xfrm>
            <a:off x="1267821" y="5793439"/>
            <a:ext cx="759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4FD0716-7AF7-1047-BBC6-3528D6BD3EA2}"/>
              </a:ext>
            </a:extLst>
          </p:cNvPr>
          <p:cNvSpPr txBox="1"/>
          <p:nvPr/>
        </p:nvSpPr>
        <p:spPr>
          <a:xfrm>
            <a:off x="1572785" y="5100444"/>
            <a:ext cx="1213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3FFC33-E8C5-3F41-AAE7-9515055957BB}"/>
              </a:ext>
            </a:extLst>
          </p:cNvPr>
          <p:cNvSpPr txBox="1"/>
          <p:nvPr/>
        </p:nvSpPr>
        <p:spPr>
          <a:xfrm>
            <a:off x="2342650" y="5814051"/>
            <a:ext cx="55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7C45D112-9F81-3E45-BCDD-200B1F575C35}"/>
              </a:ext>
            </a:extLst>
          </p:cNvPr>
          <p:cNvSpPr/>
          <p:nvPr/>
        </p:nvSpPr>
        <p:spPr>
          <a:xfrm>
            <a:off x="1641377" y="5170641"/>
            <a:ext cx="1053165" cy="207637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A1862AE4-ED38-4141-8844-4E5741B4ACEE}"/>
              </a:ext>
            </a:extLst>
          </p:cNvPr>
          <p:cNvSpPr/>
          <p:nvPr/>
        </p:nvSpPr>
        <p:spPr>
          <a:xfrm>
            <a:off x="1300482" y="5867499"/>
            <a:ext cx="668957" cy="228072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454962BC-C04C-314B-9FAD-655A8ED6735B}"/>
              </a:ext>
            </a:extLst>
          </p:cNvPr>
          <p:cNvSpPr/>
          <p:nvPr/>
        </p:nvSpPr>
        <p:spPr>
          <a:xfrm>
            <a:off x="2369285" y="5884248"/>
            <a:ext cx="530633" cy="211324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EF771CB-C082-294A-9F5A-26313F34AFDD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 flipH="1">
            <a:off x="2141891" y="5378278"/>
            <a:ext cx="26069" cy="17350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6A4F759-4DB2-7947-9E90-2AF5CEB24A50}"/>
              </a:ext>
            </a:extLst>
          </p:cNvPr>
          <p:cNvCxnSpPr>
            <a:cxnSpLocks/>
            <a:stCxn id="41" idx="0"/>
            <a:endCxn id="30" idx="1"/>
          </p:cNvCxnSpPr>
          <p:nvPr/>
        </p:nvCxnSpPr>
        <p:spPr>
          <a:xfrm flipV="1">
            <a:off x="1634961" y="5684748"/>
            <a:ext cx="256673" cy="182751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F2537B6-287D-D746-ADAA-F4E54E55CD1E}"/>
              </a:ext>
            </a:extLst>
          </p:cNvPr>
          <p:cNvCxnSpPr>
            <a:cxnSpLocks/>
            <a:stCxn id="42" idx="0"/>
            <a:endCxn id="30" idx="3"/>
          </p:cNvCxnSpPr>
          <p:nvPr/>
        </p:nvCxnSpPr>
        <p:spPr>
          <a:xfrm flipH="1" flipV="1">
            <a:off x="2392147" y="5684748"/>
            <a:ext cx="242455" cy="1995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02CB23D7-7503-294A-8391-50A13E905DCF}"/>
              </a:ext>
            </a:extLst>
          </p:cNvPr>
          <p:cNvSpPr/>
          <p:nvPr/>
        </p:nvSpPr>
        <p:spPr>
          <a:xfrm>
            <a:off x="3571993" y="5551784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5B70330-BD08-B946-9AF6-EF79B63D3624}"/>
              </a:ext>
            </a:extLst>
          </p:cNvPr>
          <p:cNvSpPr txBox="1"/>
          <p:nvPr/>
        </p:nvSpPr>
        <p:spPr>
          <a:xfrm>
            <a:off x="3498871" y="5502364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[obj] 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AE53CD-138A-9A40-A76F-563AD9F0336A}"/>
              </a:ext>
            </a:extLst>
          </p:cNvPr>
          <p:cNvSpPr txBox="1"/>
          <p:nvPr/>
        </p:nvSpPr>
        <p:spPr>
          <a:xfrm>
            <a:off x="2948180" y="5793439"/>
            <a:ext cx="759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D31DA6F-F172-F548-B2CE-8E317ECA6578}"/>
              </a:ext>
            </a:extLst>
          </p:cNvPr>
          <p:cNvSpPr txBox="1"/>
          <p:nvPr/>
        </p:nvSpPr>
        <p:spPr>
          <a:xfrm>
            <a:off x="3253144" y="5100444"/>
            <a:ext cx="1213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78EF1DA-4BC8-DA41-9382-42CA4F03C868}"/>
              </a:ext>
            </a:extLst>
          </p:cNvPr>
          <p:cNvSpPr txBox="1"/>
          <p:nvPr/>
        </p:nvSpPr>
        <p:spPr>
          <a:xfrm>
            <a:off x="4023009" y="5814051"/>
            <a:ext cx="55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18576D7F-6324-9147-8531-5E286AF7144B}"/>
              </a:ext>
            </a:extLst>
          </p:cNvPr>
          <p:cNvSpPr/>
          <p:nvPr/>
        </p:nvSpPr>
        <p:spPr>
          <a:xfrm>
            <a:off x="3321736" y="5170641"/>
            <a:ext cx="1053165" cy="207637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48D3D2-2EF6-EC4B-A6AC-EB366797E7D7}"/>
              </a:ext>
            </a:extLst>
          </p:cNvPr>
          <p:cNvSpPr/>
          <p:nvPr/>
        </p:nvSpPr>
        <p:spPr>
          <a:xfrm>
            <a:off x="2980841" y="5867499"/>
            <a:ext cx="668957" cy="228072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679D62DA-2B9A-AF4F-865B-4C36358DC7FA}"/>
              </a:ext>
            </a:extLst>
          </p:cNvPr>
          <p:cNvSpPr/>
          <p:nvPr/>
        </p:nvSpPr>
        <p:spPr>
          <a:xfrm>
            <a:off x="4049644" y="5884248"/>
            <a:ext cx="530633" cy="211324"/>
          </a:xfrm>
          <a:prstGeom prst="roundRect">
            <a:avLst/>
          </a:prstGeom>
          <a:solidFill>
            <a:schemeClr val="accent6">
              <a:alpha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79074DA-E36E-5D4B-81FC-915631CA7CEA}"/>
              </a:ext>
            </a:extLst>
          </p:cNvPr>
          <p:cNvCxnSpPr>
            <a:cxnSpLocks/>
            <a:stCxn id="69" idx="2"/>
            <a:endCxn id="64" idx="0"/>
          </p:cNvCxnSpPr>
          <p:nvPr/>
        </p:nvCxnSpPr>
        <p:spPr>
          <a:xfrm flipH="1">
            <a:off x="3822250" y="5378278"/>
            <a:ext cx="26069" cy="173506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DEBD952C-9660-D940-997C-B4A5CDBD4118}"/>
              </a:ext>
            </a:extLst>
          </p:cNvPr>
          <p:cNvCxnSpPr>
            <a:cxnSpLocks/>
            <a:stCxn id="70" idx="0"/>
            <a:endCxn id="64" idx="1"/>
          </p:cNvCxnSpPr>
          <p:nvPr/>
        </p:nvCxnSpPr>
        <p:spPr>
          <a:xfrm flipV="1">
            <a:off x="3315320" y="5684748"/>
            <a:ext cx="256673" cy="18275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EDBD1EF1-CA32-4846-8D71-F8E841928666}"/>
              </a:ext>
            </a:extLst>
          </p:cNvPr>
          <p:cNvCxnSpPr>
            <a:cxnSpLocks/>
            <a:stCxn id="71" idx="0"/>
            <a:endCxn id="64" idx="3"/>
          </p:cNvCxnSpPr>
          <p:nvPr/>
        </p:nvCxnSpPr>
        <p:spPr>
          <a:xfrm flipH="1" flipV="1">
            <a:off x="4072506" y="5684748"/>
            <a:ext cx="242455" cy="1995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3C1C3DF-94A2-1246-B217-D14E74FB939F}"/>
              </a:ext>
            </a:extLst>
          </p:cNvPr>
          <p:cNvSpPr txBox="1"/>
          <p:nvPr/>
        </p:nvSpPr>
        <p:spPr>
          <a:xfrm>
            <a:off x="680874" y="5116082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6"/>
                </a:solidFill>
                <a:latin typeface="Comic Sans MS" panose="030F0902030302020204" pitchFamily="66" charset="0"/>
              </a:rPr>
              <a:t>Entity</a:t>
            </a:r>
          </a:p>
          <a:p>
            <a:pPr algn="ctr"/>
            <a:r>
              <a:rPr kumimoji="1" lang="en-US" altLang="zh-CN" sz="1200" b="1" dirty="0">
                <a:solidFill>
                  <a:schemeClr val="accent6"/>
                </a:solidFill>
                <a:latin typeface="Comic Sans MS" panose="030F0902030302020204" pitchFamily="66" charset="0"/>
              </a:rPr>
              <a:t>Knowledge</a:t>
            </a:r>
          </a:p>
          <a:p>
            <a:pPr algn="ctr"/>
            <a:r>
              <a:rPr kumimoji="1" lang="en-US" altLang="zh-CN" sz="1200" b="1" dirty="0">
                <a:solidFill>
                  <a:schemeClr val="accent6"/>
                </a:solidFill>
                <a:latin typeface="Comic Sans MS" panose="030F0902030302020204" pitchFamily="66" charset="0"/>
              </a:rPr>
              <a:t>Injection</a:t>
            </a:r>
            <a:endParaRPr kumimoji="1" lang="zh-CN" altLang="en-US" sz="1200" b="1" dirty="0">
              <a:solidFill>
                <a:schemeClr val="accent6"/>
              </a:solidFill>
              <a:latin typeface="Comic Sans MS" panose="030F0902030302020204" pitchFamily="66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477E5AD-496D-6E49-86D4-7E8012BB8A77}"/>
              </a:ext>
            </a:extLst>
          </p:cNvPr>
          <p:cNvSpPr txBox="1"/>
          <p:nvPr/>
        </p:nvSpPr>
        <p:spPr>
          <a:xfrm>
            <a:off x="9335757" y="3504769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1024 x 30000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BD6EDB-F453-724B-99B2-4B719E21BBC3}"/>
              </a:ext>
            </a:extLst>
          </p:cNvPr>
          <p:cNvSpPr txBox="1"/>
          <p:nvPr/>
        </p:nvSpPr>
        <p:spPr>
          <a:xfrm>
            <a:off x="9335757" y="3930231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1024 x 30005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418CB7FE-92A7-BE41-9A45-0B4C1F814CC5}"/>
              </a:ext>
            </a:extLst>
          </p:cNvPr>
          <p:cNvSpPr/>
          <p:nvPr/>
        </p:nvSpPr>
        <p:spPr>
          <a:xfrm>
            <a:off x="7903542" y="3775893"/>
            <a:ext cx="1278467" cy="448748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Embedding Head</a:t>
            </a:r>
            <a:endParaRPr kumimoji="1" lang="zh-CN" altLang="en-US" sz="11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下箭头 79">
            <a:extLst>
              <a:ext uri="{FF2B5EF4-FFF2-40B4-BE49-F238E27FC236}">
                <a16:creationId xmlns:a16="http://schemas.microsoft.com/office/drawing/2014/main" id="{111AF6A5-166D-B349-8EA1-B370046B9857}"/>
              </a:ext>
            </a:extLst>
          </p:cNvPr>
          <p:cNvSpPr/>
          <p:nvPr/>
        </p:nvSpPr>
        <p:spPr>
          <a:xfrm>
            <a:off x="9821108" y="3805546"/>
            <a:ext cx="165234" cy="18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7C29F394-CDBD-4848-8DEB-F905BD6B8AC9}"/>
              </a:ext>
            </a:extLst>
          </p:cNvPr>
          <p:cNvSpPr/>
          <p:nvPr/>
        </p:nvSpPr>
        <p:spPr>
          <a:xfrm>
            <a:off x="6348855" y="5483515"/>
            <a:ext cx="1350891" cy="448748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Embedding Head</a:t>
            </a:r>
            <a:endParaRPr kumimoji="1" lang="zh-CN" alt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13B804D-43EC-2A4A-B9E0-6588567B6A70}"/>
              </a:ext>
            </a:extLst>
          </p:cNvPr>
          <p:cNvSpPr txBox="1"/>
          <p:nvPr/>
        </p:nvSpPr>
        <p:spPr>
          <a:xfrm>
            <a:off x="5724462" y="5082491"/>
            <a:ext cx="1975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per : </a:t>
            </a:r>
            <a:r>
              <a:rPr kumimoji="1" lang="en-US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countries_of_residence</a:t>
            </a:r>
            <a:endParaRPr kumimoji="1"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4D0B63A8-1794-E548-9180-B9AC0B0B69AF}"/>
              </a:ext>
            </a:extLst>
          </p:cNvPr>
          <p:cNvSpPr/>
          <p:nvPr/>
        </p:nvSpPr>
        <p:spPr>
          <a:xfrm>
            <a:off x="7652482" y="5128464"/>
            <a:ext cx="948267" cy="25810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B03CF36E-04D4-D043-9548-0E18F0F3CDA4}"/>
              </a:ext>
            </a:extLst>
          </p:cNvPr>
          <p:cNvSpPr/>
          <p:nvPr/>
        </p:nvSpPr>
        <p:spPr>
          <a:xfrm>
            <a:off x="5220314" y="5833791"/>
            <a:ext cx="1056882" cy="25810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countries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206BED10-E711-2B45-B6DE-60FF1C03CA0B}"/>
              </a:ext>
            </a:extLst>
          </p:cNvPr>
          <p:cNvSpPr/>
          <p:nvPr/>
        </p:nvSpPr>
        <p:spPr>
          <a:xfrm>
            <a:off x="7803012" y="5833662"/>
            <a:ext cx="1056881" cy="25810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residence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B546F59E-BD04-254A-9828-9F4A58D5A05B}"/>
              </a:ext>
            </a:extLst>
          </p:cNvPr>
          <p:cNvCxnSpPr>
            <a:cxnSpLocks/>
            <a:stCxn id="84" idx="0"/>
            <a:endCxn id="81" idx="1"/>
          </p:cNvCxnSpPr>
          <p:nvPr/>
        </p:nvCxnSpPr>
        <p:spPr>
          <a:xfrm flipV="1">
            <a:off x="5748755" y="5707889"/>
            <a:ext cx="600100" cy="12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34AA70F2-4541-744F-977A-18DCF33106F3}"/>
              </a:ext>
            </a:extLst>
          </p:cNvPr>
          <p:cNvCxnSpPr>
            <a:cxnSpLocks/>
            <a:stCxn id="83" idx="2"/>
            <a:endCxn id="81" idx="0"/>
          </p:cNvCxnSpPr>
          <p:nvPr/>
        </p:nvCxnSpPr>
        <p:spPr>
          <a:xfrm flipH="1">
            <a:off x="7024301" y="5386571"/>
            <a:ext cx="1102315" cy="9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A0B14C16-2D39-B24F-B260-29F2CB9C1372}"/>
              </a:ext>
            </a:extLst>
          </p:cNvPr>
          <p:cNvCxnSpPr>
            <a:cxnSpLocks/>
            <a:stCxn id="85" idx="0"/>
            <a:endCxn id="81" idx="3"/>
          </p:cNvCxnSpPr>
          <p:nvPr/>
        </p:nvCxnSpPr>
        <p:spPr>
          <a:xfrm flipH="1" flipV="1">
            <a:off x="7699746" y="5707889"/>
            <a:ext cx="631707" cy="12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E3161E0-1ECA-6248-A0A4-0F13E2222257}"/>
              </a:ext>
            </a:extLst>
          </p:cNvPr>
          <p:cNvSpPr txBox="1"/>
          <p:nvPr/>
        </p:nvSpPr>
        <p:spPr>
          <a:xfrm>
            <a:off x="4942256" y="5108080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Relation</a:t>
            </a:r>
          </a:p>
          <a:p>
            <a:pPr algn="ctr"/>
            <a:r>
              <a:rPr kumimoji="1" lang="en-US" altLang="zh-CN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Knowledge</a:t>
            </a:r>
          </a:p>
          <a:p>
            <a:pPr algn="ctr"/>
            <a:r>
              <a:rPr kumimoji="1" lang="en-US" altLang="zh-CN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Injection</a:t>
            </a:r>
            <a:endParaRPr kumimoji="1" lang="zh-CN" altLang="en-US" sz="1200" b="1" dirty="0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D4F67BF8-FFE8-2E41-B9FF-E5798E061241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517283" y="4224641"/>
            <a:ext cx="0" cy="45181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图片 113">
            <a:extLst>
              <a:ext uri="{FF2B5EF4-FFF2-40B4-BE49-F238E27FC236}">
                <a16:creationId xmlns:a16="http://schemas.microsoft.com/office/drawing/2014/main" id="{562EF894-94BB-DB44-9114-3F8255F35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68" y="3335378"/>
            <a:ext cx="3123897" cy="1245096"/>
          </a:xfrm>
          <a:prstGeom prst="rect">
            <a:avLst/>
          </a:prstGeom>
        </p:spPr>
      </p:pic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84C9F91C-ED79-AC40-B444-7D89C86EB379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7308457" y="4000267"/>
            <a:ext cx="59508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图片 114">
            <a:extLst>
              <a:ext uri="{FF2B5EF4-FFF2-40B4-BE49-F238E27FC236}">
                <a16:creationId xmlns:a16="http://schemas.microsoft.com/office/drawing/2014/main" id="{99515709-4B4A-A843-8054-B18EE389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805" y="4181573"/>
            <a:ext cx="1549400" cy="406400"/>
          </a:xfrm>
          <a:prstGeom prst="rect">
            <a:avLst/>
          </a:prstGeom>
        </p:spPr>
      </p:pic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F181141-0A72-7648-8635-B470A07EDBFC}"/>
              </a:ext>
            </a:extLst>
          </p:cNvPr>
          <p:cNvSpPr/>
          <p:nvPr/>
        </p:nvSpPr>
        <p:spPr>
          <a:xfrm>
            <a:off x="8991063" y="5070537"/>
            <a:ext cx="2463803" cy="10837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圆角矩形 117">
            <a:extLst>
              <a:ext uri="{FF2B5EF4-FFF2-40B4-BE49-F238E27FC236}">
                <a16:creationId xmlns:a16="http://schemas.microsoft.com/office/drawing/2014/main" id="{ADBDD989-BFB4-C34B-A788-685293A5D348}"/>
              </a:ext>
            </a:extLst>
          </p:cNvPr>
          <p:cNvSpPr/>
          <p:nvPr/>
        </p:nvSpPr>
        <p:spPr>
          <a:xfrm>
            <a:off x="9956784" y="5574971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1216F6-356B-964D-B942-1BE86BFC2BBB}"/>
              </a:ext>
            </a:extLst>
          </p:cNvPr>
          <p:cNvSpPr txBox="1"/>
          <p:nvPr/>
        </p:nvSpPr>
        <p:spPr>
          <a:xfrm>
            <a:off x="9897695" y="5523268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[obj] </a:t>
            </a:r>
            <a:endParaRPr lang="zh-CN" altLang="en-US" dirty="0"/>
          </a:p>
        </p:txBody>
      </p: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6E19631A-96C3-6A4A-84CE-6C3A48322F58}"/>
              </a:ext>
            </a:extLst>
          </p:cNvPr>
          <p:cNvSpPr/>
          <p:nvPr/>
        </p:nvSpPr>
        <p:spPr>
          <a:xfrm>
            <a:off x="9218419" y="5572685"/>
            <a:ext cx="500513" cy="265928"/>
          </a:xfrm>
          <a:prstGeom prst="roundRect">
            <a:avLst/>
          </a:prstGeom>
          <a:solidFill>
            <a:schemeClr val="accent6">
              <a:alpha val="36034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59F84072-65DF-5040-A7C8-1DBD0895DC6C}"/>
              </a:ext>
            </a:extLst>
          </p:cNvPr>
          <p:cNvSpPr txBox="1"/>
          <p:nvPr/>
        </p:nvSpPr>
        <p:spPr>
          <a:xfrm>
            <a:off x="9163072" y="5516404"/>
            <a:ext cx="66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[sub] </a:t>
            </a:r>
            <a:endParaRPr lang="zh-CN" altLang="en-US" dirty="0"/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0C99401D-938C-0A41-8749-16DACA6E5AAE}"/>
              </a:ext>
            </a:extLst>
          </p:cNvPr>
          <p:cNvSpPr/>
          <p:nvPr/>
        </p:nvSpPr>
        <p:spPr>
          <a:xfrm>
            <a:off x="10629932" y="5578881"/>
            <a:ext cx="597215" cy="25810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E687F9C-F609-224A-8E11-FD39D04CA136}"/>
              </a:ext>
            </a:extLst>
          </p:cNvPr>
          <p:cNvSpPr txBox="1"/>
          <p:nvPr/>
        </p:nvSpPr>
        <p:spPr>
          <a:xfrm>
            <a:off x="9658986" y="5512465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endParaRPr kumimoji="1" lang="zh-CN" altLang="en-US" b="1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25F4AF2-2B41-B34E-AFBC-8F449F72E59F}"/>
              </a:ext>
            </a:extLst>
          </p:cNvPr>
          <p:cNvSpPr txBox="1"/>
          <p:nvPr/>
        </p:nvSpPr>
        <p:spPr>
          <a:xfrm>
            <a:off x="10411374" y="55124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-</a:t>
            </a:r>
            <a:endParaRPr kumimoji="1" lang="zh-CN" altLang="en-US" b="1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A947E44-B085-ED4A-BBE1-3A9A620C3712}"/>
              </a:ext>
            </a:extLst>
          </p:cNvPr>
          <p:cNvSpPr txBox="1"/>
          <p:nvPr/>
        </p:nvSpPr>
        <p:spPr>
          <a:xfrm>
            <a:off x="8957873" y="5503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||</a:t>
            </a:r>
            <a:endParaRPr kumimoji="1" lang="zh-CN" altLang="en-US" b="1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4ADB71E-D321-A146-BC0D-04A836E4E316}"/>
              </a:ext>
            </a:extLst>
          </p:cNvPr>
          <p:cNvSpPr txBox="1"/>
          <p:nvPr/>
        </p:nvSpPr>
        <p:spPr>
          <a:xfrm>
            <a:off x="11178580" y="55124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||</a:t>
            </a:r>
            <a:endParaRPr kumimoji="1" lang="zh-CN" altLang="en-US" b="1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EB3775C-D4A4-0544-9DD8-74592C355123}"/>
              </a:ext>
            </a:extLst>
          </p:cNvPr>
          <p:cNvSpPr txBox="1"/>
          <p:nvPr/>
        </p:nvSpPr>
        <p:spPr>
          <a:xfrm>
            <a:off x="9198062" y="5121521"/>
            <a:ext cx="2081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latin typeface="Comic Sans MS" panose="030F0902030302020204" pitchFamily="66" charset="0"/>
              </a:rPr>
              <a:t>knowledge embedding (KE)</a:t>
            </a:r>
            <a:endParaRPr kumimoji="1" lang="zh-CN" altLang="en-US" sz="1200" b="1" dirty="0">
              <a:latin typeface="Comic Sans MS" panose="030F0902030302020204" pitchFamily="66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1274EAD-2505-FC42-84D7-C0484CB41039}"/>
              </a:ext>
            </a:extLst>
          </p:cNvPr>
          <p:cNvSpPr/>
          <p:nvPr/>
        </p:nvSpPr>
        <p:spPr>
          <a:xfrm>
            <a:off x="836210" y="3351570"/>
            <a:ext cx="3119503" cy="11916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DB509F38-0F14-D747-ACE6-431F48D805B2}"/>
              </a:ext>
            </a:extLst>
          </p:cNvPr>
          <p:cNvSpPr txBox="1"/>
          <p:nvPr/>
        </p:nvSpPr>
        <p:spPr>
          <a:xfrm>
            <a:off x="979693" y="3369559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sz="14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B3B373F-BDC6-804A-A97E-06323954C124}"/>
              </a:ext>
            </a:extLst>
          </p:cNvPr>
          <p:cNvSpPr txBox="1"/>
          <p:nvPr/>
        </p:nvSpPr>
        <p:spPr>
          <a:xfrm>
            <a:off x="1001261" y="3926746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sz="1400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E07CB6F5-1DC0-1144-AF4B-953E35EFE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8419" y="3377041"/>
            <a:ext cx="145591" cy="275478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DAECB281-C2BA-EA45-AC10-B5C9E33F5E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5" y="3938324"/>
            <a:ext cx="189077" cy="243585"/>
          </a:xfrm>
          <a:prstGeom prst="rect">
            <a:avLst/>
          </a:prstGeom>
        </p:spPr>
      </p:pic>
      <p:sp>
        <p:nvSpPr>
          <p:cNvPr id="133" name="文本框 132">
            <a:extLst>
              <a:ext uri="{FF2B5EF4-FFF2-40B4-BE49-F238E27FC236}">
                <a16:creationId xmlns:a16="http://schemas.microsoft.com/office/drawing/2014/main" id="{92C87AC4-E9F7-9B4E-96DA-72E3A8E6CDB1}"/>
              </a:ext>
            </a:extLst>
          </p:cNvPr>
          <p:cNvSpPr txBox="1"/>
          <p:nvPr/>
        </p:nvSpPr>
        <p:spPr>
          <a:xfrm>
            <a:off x="1213563" y="3632569"/>
            <a:ext cx="236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Cloze + Auto + Continuous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AE3D42F-3DB0-C841-8F8E-86662DF9AA57}"/>
              </a:ext>
            </a:extLst>
          </p:cNvPr>
          <p:cNvSpPr txBox="1"/>
          <p:nvPr/>
        </p:nvSpPr>
        <p:spPr>
          <a:xfrm>
            <a:off x="1181435" y="4192493"/>
            <a:ext cx="2414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Token + Auto + Continuous</a:t>
            </a:r>
          </a:p>
        </p:txBody>
      </p:sp>
    </p:spTree>
    <p:extLst>
      <p:ext uri="{BB962C8B-B14F-4D97-AF65-F5344CB8AC3E}">
        <p14:creationId xmlns:p14="http://schemas.microsoft.com/office/powerpoint/2010/main" val="26813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20" grpId="0"/>
      <p:bldP spid="22" grpId="0"/>
      <p:bldP spid="23" grpId="0"/>
      <p:bldP spid="24" grpId="0"/>
      <p:bldP spid="25" grpId="0"/>
      <p:bldP spid="26" grpId="0" animBg="1"/>
      <p:bldP spid="28" grpId="0" animBg="1"/>
      <p:bldP spid="29" grpId="0" animBg="1"/>
      <p:bldP spid="30" grpId="0" animBg="1"/>
      <p:bldP spid="31" grpId="0"/>
      <p:bldP spid="34" grpId="0"/>
      <p:bldP spid="37" grpId="0"/>
      <p:bldP spid="38" grpId="0"/>
      <p:bldP spid="40" grpId="0" animBg="1"/>
      <p:bldP spid="41" grpId="0" animBg="1"/>
      <p:bldP spid="42" grpId="0" animBg="1"/>
      <p:bldP spid="64" grpId="0" animBg="1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5" grpId="0"/>
      <p:bldP spid="76" grpId="0"/>
      <p:bldP spid="76" grpId="1"/>
      <p:bldP spid="77" grpId="0"/>
      <p:bldP spid="79" grpId="0" animBg="1"/>
      <p:bldP spid="80" grpId="0" animBg="1"/>
      <p:bldP spid="81" grpId="0" animBg="1"/>
      <p:bldP spid="82" grpId="0"/>
      <p:bldP spid="83" grpId="0" animBg="1"/>
      <p:bldP spid="84" grpId="0" animBg="1"/>
      <p:bldP spid="85" grpId="0" animBg="1"/>
      <p:bldP spid="106" grpId="0"/>
      <p:bldP spid="117" grpId="0" animBg="1"/>
      <p:bldP spid="118" grpId="0" animBg="1"/>
      <p:bldP spid="119" grpId="0"/>
      <p:bldP spid="120" grpId="0" animBg="1"/>
      <p:bldP spid="121" grpId="0"/>
      <p:bldP spid="122" grpId="0" animBg="1"/>
      <p:bldP spid="123" grpId="0"/>
      <p:bldP spid="124" grpId="0"/>
      <p:bldP spid="125" grpId="0"/>
      <p:bldP spid="126" grpId="0"/>
      <p:bldP spid="127" grpId="0"/>
      <p:bldP spid="128" grpId="0" animBg="1"/>
      <p:bldP spid="129" grpId="0"/>
      <p:bldP spid="130" grpId="0"/>
      <p:bldP spid="133" grpId="0"/>
      <p:bldP spid="1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6BA52D17-594C-CA4D-9063-6EC58202D532}"/>
              </a:ext>
            </a:extLst>
          </p:cNvPr>
          <p:cNvSpPr/>
          <p:nvPr/>
        </p:nvSpPr>
        <p:spPr>
          <a:xfrm>
            <a:off x="1232921" y="1537366"/>
            <a:ext cx="5784802" cy="1939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38EB1B-0A9B-E04C-985D-6FE33787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86" y="2185469"/>
            <a:ext cx="2094612" cy="7622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FA8F9B-0327-014D-A786-5C2BAE27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 Generation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CE211F-9FFD-D048-8E20-4813C15F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645567-F608-9048-9438-CD13A783BEFC}"/>
              </a:ext>
            </a:extLst>
          </p:cNvPr>
          <p:cNvSpPr txBox="1"/>
          <p:nvPr/>
        </p:nvSpPr>
        <p:spPr>
          <a:xfrm>
            <a:off x="587141" y="64778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5857DE-94EF-1441-A260-85320E86BF49}"/>
              </a:ext>
            </a:extLst>
          </p:cNvPr>
          <p:cNvSpPr txBox="1"/>
          <p:nvPr/>
        </p:nvSpPr>
        <p:spPr>
          <a:xfrm>
            <a:off x="587141" y="6369639"/>
            <a:ext cx="613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Prefix-Tuning: Optimizing Continuous Prompts for Generation,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ACL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B614871-48D3-A84C-8BDA-CF7935EE57D2}"/>
              </a:ext>
            </a:extLst>
          </p:cNvPr>
          <p:cNvSpPr/>
          <p:nvPr/>
        </p:nvSpPr>
        <p:spPr>
          <a:xfrm>
            <a:off x="4797285" y="2174281"/>
            <a:ext cx="2094613" cy="776176"/>
          </a:xfrm>
          <a:prstGeom prst="roundRect">
            <a:avLst>
              <a:gd name="adj" fmla="val 16667"/>
            </a:avLst>
          </a:prstGeom>
          <a:solidFill>
            <a:schemeClr val="bg1">
              <a:alpha val="77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1"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4C403A-23AA-434D-A7ED-5EB34BA54B3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263882" y="2561267"/>
            <a:ext cx="533403" cy="1102"/>
          </a:xfrm>
          <a:prstGeom prst="straightConnector1">
            <a:avLst/>
          </a:pr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63E4E61-E39B-5F4A-9D3A-9D55225CDBAA}"/>
              </a:ext>
            </a:extLst>
          </p:cNvPr>
          <p:cNvSpPr txBox="1"/>
          <p:nvPr/>
        </p:nvSpPr>
        <p:spPr>
          <a:xfrm>
            <a:off x="1329883" y="162528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mic Sans MS" panose="030F0902030302020204" pitchFamily="66" charset="0"/>
              </a:rPr>
              <a:t>Fine-tuning</a:t>
            </a:r>
            <a:endParaRPr kumimoji="1" lang="zh-CN" altLang="en-US" sz="2000" b="1" dirty="0">
              <a:latin typeface="Comic Sans MS" panose="030F0902030302020204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FE52BF-E58E-0147-8631-4D988DECB4DB}"/>
              </a:ext>
            </a:extLst>
          </p:cNvPr>
          <p:cNvSpPr txBox="1"/>
          <p:nvPr/>
        </p:nvSpPr>
        <p:spPr>
          <a:xfrm>
            <a:off x="2633982" y="3077305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B702FC-229E-404B-8B37-00D6C4FA6080}"/>
              </a:ext>
            </a:extLst>
          </p:cNvPr>
          <p:cNvSpPr txBox="1"/>
          <p:nvPr/>
        </p:nvSpPr>
        <p:spPr>
          <a:xfrm>
            <a:off x="5284982" y="163592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59FB39FD-966D-D44D-89AE-9BB27A0FC896}"/>
              </a:ext>
            </a:extLst>
          </p:cNvPr>
          <p:cNvSpPr/>
          <p:nvPr/>
        </p:nvSpPr>
        <p:spPr>
          <a:xfrm rot="10800000">
            <a:off x="3131516" y="2982382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06B6B9C6-6BCA-EB41-A365-38B00C63A359}"/>
              </a:ext>
            </a:extLst>
          </p:cNvPr>
          <p:cNvSpPr/>
          <p:nvPr/>
        </p:nvSpPr>
        <p:spPr>
          <a:xfrm rot="10800000">
            <a:off x="5748896" y="1938378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B0C6043-725F-8542-B2E8-32AB5B2D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69" y="2187112"/>
            <a:ext cx="2094612" cy="762243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6088DC51-2150-C443-B7D1-00A6351D2F10}"/>
              </a:ext>
            </a:extLst>
          </p:cNvPr>
          <p:cNvSpPr/>
          <p:nvPr/>
        </p:nvSpPr>
        <p:spPr>
          <a:xfrm>
            <a:off x="2169269" y="2173179"/>
            <a:ext cx="2094613" cy="776176"/>
          </a:xfrm>
          <a:prstGeom prst="roundRect">
            <a:avLst>
              <a:gd name="adj" fmla="val 18036"/>
            </a:avLst>
          </a:prstGeom>
          <a:solidFill>
            <a:schemeClr val="bg1">
              <a:alpha val="79217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1"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672A4B-B3E9-D74C-A4CC-211D8AD34093}"/>
              </a:ext>
            </a:extLst>
          </p:cNvPr>
          <p:cNvSpPr/>
          <p:nvPr/>
        </p:nvSpPr>
        <p:spPr>
          <a:xfrm>
            <a:off x="1234954" y="3734434"/>
            <a:ext cx="9722091" cy="1939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E7AD7E59-3B71-BD42-93A9-C0625F7D1F42}"/>
              </a:ext>
            </a:extLst>
          </p:cNvPr>
          <p:cNvSpPr/>
          <p:nvPr/>
        </p:nvSpPr>
        <p:spPr>
          <a:xfrm>
            <a:off x="5228734" y="4385440"/>
            <a:ext cx="2094613" cy="776176"/>
          </a:xfrm>
          <a:prstGeom prst="roundRect">
            <a:avLst>
              <a:gd name="adj" fmla="val 16667"/>
            </a:avLst>
          </a:prstGeom>
          <a:solidFill>
            <a:schemeClr val="bg1">
              <a:alpha val="77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1"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64DEB7-52F3-994E-9FB5-9DA3A8E0EEED}"/>
              </a:ext>
            </a:extLst>
          </p:cNvPr>
          <p:cNvSpPr txBox="1"/>
          <p:nvPr/>
        </p:nvSpPr>
        <p:spPr>
          <a:xfrm>
            <a:off x="1331916" y="382235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mic Sans MS" panose="030F0902030302020204" pitchFamily="66" charset="0"/>
              </a:rPr>
              <a:t>Prefix-tuning</a:t>
            </a:r>
            <a:endParaRPr kumimoji="1" lang="zh-CN" altLang="en-US" sz="2000" b="1" dirty="0">
              <a:latin typeface="Comic Sans MS" panose="030F0902030302020204" pitchFamily="66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387079-7800-DC4B-AAB0-3675EDE97BD5}"/>
              </a:ext>
            </a:extLst>
          </p:cNvPr>
          <p:cNvSpPr txBox="1"/>
          <p:nvPr/>
        </p:nvSpPr>
        <p:spPr>
          <a:xfrm>
            <a:off x="2636015" y="5274373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138CF2-AE0A-3241-B586-3B5C158BBB53}"/>
              </a:ext>
            </a:extLst>
          </p:cNvPr>
          <p:cNvSpPr txBox="1"/>
          <p:nvPr/>
        </p:nvSpPr>
        <p:spPr>
          <a:xfrm>
            <a:off x="5716433" y="384348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下箭头 36">
            <a:extLst>
              <a:ext uri="{FF2B5EF4-FFF2-40B4-BE49-F238E27FC236}">
                <a16:creationId xmlns:a16="http://schemas.microsoft.com/office/drawing/2014/main" id="{127AB596-6580-E34E-99B0-3763E90BA390}"/>
              </a:ext>
            </a:extLst>
          </p:cNvPr>
          <p:cNvSpPr/>
          <p:nvPr/>
        </p:nvSpPr>
        <p:spPr>
          <a:xfrm rot="10800000">
            <a:off x="3133549" y="5179450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id="{D12B9CF1-25BB-D94E-8F09-7A18AC7441CB}"/>
              </a:ext>
            </a:extLst>
          </p:cNvPr>
          <p:cNvSpPr/>
          <p:nvPr/>
        </p:nvSpPr>
        <p:spPr>
          <a:xfrm rot="10800000">
            <a:off x="6180347" y="4145940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D70EA19-6169-6F43-95D2-8BD9EC2B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30" y="4383474"/>
            <a:ext cx="697408" cy="762243"/>
          </a:xfrm>
          <a:prstGeom prst="rect">
            <a:avLst/>
          </a:prstGeom>
        </p:spPr>
      </p:pic>
      <p:sp>
        <p:nvSpPr>
          <p:cNvPr id="40" name="圆角矩形 39">
            <a:extLst>
              <a:ext uri="{FF2B5EF4-FFF2-40B4-BE49-F238E27FC236}">
                <a16:creationId xmlns:a16="http://schemas.microsoft.com/office/drawing/2014/main" id="{0668E87C-3D5F-B846-B329-164D810F3C49}"/>
              </a:ext>
            </a:extLst>
          </p:cNvPr>
          <p:cNvSpPr/>
          <p:nvPr/>
        </p:nvSpPr>
        <p:spPr>
          <a:xfrm>
            <a:off x="2169268" y="4377213"/>
            <a:ext cx="2094613" cy="776176"/>
          </a:xfrm>
          <a:prstGeom prst="roundRect">
            <a:avLst>
              <a:gd name="adj" fmla="val 18036"/>
            </a:avLst>
          </a:prstGeom>
          <a:solidFill>
            <a:schemeClr val="bg1">
              <a:alpha val="79217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1"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9ADD48E-47B5-9E41-B1A4-B4B35E9FAA78}"/>
              </a:ext>
            </a:extLst>
          </p:cNvPr>
          <p:cNvSpPr/>
          <p:nvPr/>
        </p:nvSpPr>
        <p:spPr>
          <a:xfrm>
            <a:off x="1442158" y="4381604"/>
            <a:ext cx="715595" cy="776176"/>
          </a:xfrm>
          <a:prstGeom prst="roundRect">
            <a:avLst>
              <a:gd name="adj" fmla="val 18036"/>
            </a:avLst>
          </a:prstGeom>
          <a:solidFill>
            <a:schemeClr val="bg1">
              <a:alpha val="79217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67FF524-CDB8-D04E-8E7B-9425FB71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19" y="4385440"/>
            <a:ext cx="697408" cy="762243"/>
          </a:xfrm>
          <a:prstGeom prst="rect">
            <a:avLst/>
          </a:prstGeom>
        </p:spPr>
      </p:pic>
      <p:sp>
        <p:nvSpPr>
          <p:cNvPr id="46" name="圆角矩形 45">
            <a:extLst>
              <a:ext uri="{FF2B5EF4-FFF2-40B4-BE49-F238E27FC236}">
                <a16:creationId xmlns:a16="http://schemas.microsoft.com/office/drawing/2014/main" id="{92FF1CB9-82D6-AE4E-BD80-20A453696FBE}"/>
              </a:ext>
            </a:extLst>
          </p:cNvPr>
          <p:cNvSpPr/>
          <p:nvPr/>
        </p:nvSpPr>
        <p:spPr>
          <a:xfrm>
            <a:off x="4499209" y="4385440"/>
            <a:ext cx="715595" cy="776176"/>
          </a:xfrm>
          <a:prstGeom prst="roundRect">
            <a:avLst>
              <a:gd name="adj" fmla="val 18036"/>
            </a:avLst>
          </a:prstGeom>
          <a:solidFill>
            <a:schemeClr val="bg1">
              <a:alpha val="79217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8EE7DB1E-E3AD-4848-A832-4EF5BF3EA121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4263881" y="4765301"/>
            <a:ext cx="235328" cy="0"/>
          </a:xfrm>
          <a:prstGeom prst="straightConnector1">
            <a:avLst/>
          </a:pr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F955F4FF-219A-9F4D-AA46-2F7BC52665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393" y="4594143"/>
            <a:ext cx="359758" cy="38151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459A206-300C-3E47-9C6F-A512ED9D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9688" y="4584315"/>
            <a:ext cx="359758" cy="381518"/>
          </a:xfrm>
          <a:prstGeom prst="rect">
            <a:avLst/>
          </a:prstGeom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15107AC8-F4C7-984F-A746-AD6C78F0CA43}"/>
              </a:ext>
            </a:extLst>
          </p:cNvPr>
          <p:cNvSpPr/>
          <p:nvPr/>
        </p:nvSpPr>
        <p:spPr>
          <a:xfrm>
            <a:off x="8813148" y="4388571"/>
            <a:ext cx="2094613" cy="776176"/>
          </a:xfrm>
          <a:prstGeom prst="roundRect">
            <a:avLst>
              <a:gd name="adj" fmla="val 16667"/>
            </a:avLst>
          </a:prstGeom>
          <a:solidFill>
            <a:schemeClr val="bg1">
              <a:alpha val="77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1"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03E4A03-5A3A-7441-9E22-D2F9682EC55C}"/>
              </a:ext>
            </a:extLst>
          </p:cNvPr>
          <p:cNvSpPr txBox="1"/>
          <p:nvPr/>
        </p:nvSpPr>
        <p:spPr>
          <a:xfrm>
            <a:off x="9300847" y="38466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下箭头 53">
            <a:extLst>
              <a:ext uri="{FF2B5EF4-FFF2-40B4-BE49-F238E27FC236}">
                <a16:creationId xmlns:a16="http://schemas.microsoft.com/office/drawing/2014/main" id="{2D21E06A-C222-2C48-ACAE-FB0775714CE0}"/>
              </a:ext>
            </a:extLst>
          </p:cNvPr>
          <p:cNvSpPr/>
          <p:nvPr/>
        </p:nvSpPr>
        <p:spPr>
          <a:xfrm rot="10800000">
            <a:off x="9764761" y="4149071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F1E42D3-2A30-9643-B4FA-B3636488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533" y="4388571"/>
            <a:ext cx="697408" cy="762243"/>
          </a:xfrm>
          <a:prstGeom prst="rect">
            <a:avLst/>
          </a:prstGeom>
        </p:spPr>
      </p:pic>
      <p:sp>
        <p:nvSpPr>
          <p:cNvPr id="56" name="圆角矩形 55">
            <a:extLst>
              <a:ext uri="{FF2B5EF4-FFF2-40B4-BE49-F238E27FC236}">
                <a16:creationId xmlns:a16="http://schemas.microsoft.com/office/drawing/2014/main" id="{05A48B67-D974-CB4B-B2FE-CA88EA615BEE}"/>
              </a:ext>
            </a:extLst>
          </p:cNvPr>
          <p:cNvSpPr/>
          <p:nvPr/>
        </p:nvSpPr>
        <p:spPr>
          <a:xfrm>
            <a:off x="8071389" y="4378607"/>
            <a:ext cx="715595" cy="776176"/>
          </a:xfrm>
          <a:prstGeom prst="roundRect">
            <a:avLst>
              <a:gd name="adj" fmla="val 18036"/>
            </a:avLst>
          </a:prstGeom>
          <a:solidFill>
            <a:schemeClr val="bg1">
              <a:alpha val="79217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A025F9EF-CA7C-5044-930D-6B9EFD18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44102" y="4587446"/>
            <a:ext cx="359758" cy="381518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C93589C-A879-7844-8205-3B429A592D55}"/>
              </a:ext>
            </a:extLst>
          </p:cNvPr>
          <p:cNvSpPr txBox="1"/>
          <p:nvPr/>
        </p:nvSpPr>
        <p:spPr>
          <a:xfrm>
            <a:off x="9300847" y="5315090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下箭头 58">
            <a:extLst>
              <a:ext uri="{FF2B5EF4-FFF2-40B4-BE49-F238E27FC236}">
                <a16:creationId xmlns:a16="http://schemas.microsoft.com/office/drawing/2014/main" id="{5E07FEFE-75CB-C84C-8A91-2453A45E98AC}"/>
              </a:ext>
            </a:extLst>
          </p:cNvPr>
          <p:cNvSpPr/>
          <p:nvPr/>
        </p:nvSpPr>
        <p:spPr>
          <a:xfrm rot="10800000">
            <a:off x="9798381" y="5220167"/>
            <a:ext cx="170121" cy="19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B79DE25-EB70-CC46-BC5B-6352F956911D}"/>
              </a:ext>
            </a:extLst>
          </p:cNvPr>
          <p:cNvSpPr/>
          <p:nvPr/>
        </p:nvSpPr>
        <p:spPr>
          <a:xfrm>
            <a:off x="7689918" y="1537366"/>
            <a:ext cx="3230256" cy="18920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F2CAA9B-D10E-3D45-84D0-E5C25CF8EE57}"/>
              </a:ext>
            </a:extLst>
          </p:cNvPr>
          <p:cNvSpPr txBox="1"/>
          <p:nvPr/>
        </p:nvSpPr>
        <p:spPr>
          <a:xfrm>
            <a:off x="7833401" y="15553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Comic Sans MS" panose="030F0902030302020204" pitchFamily="66" charset="0"/>
              </a:rPr>
              <a:t>Prompt Engineering</a:t>
            </a:r>
            <a:endParaRPr kumimoji="1" lang="zh-CN" altLang="en-US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6FCD746-CC25-BE4F-A9E7-810E6B11540C}"/>
              </a:ext>
            </a:extLst>
          </p:cNvPr>
          <p:cNvSpPr txBox="1"/>
          <p:nvPr/>
        </p:nvSpPr>
        <p:spPr>
          <a:xfrm>
            <a:off x="7828245" y="2417350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135B8A"/>
                </a:solidFill>
                <a:latin typeface="Comic Sans MS" panose="030F0902030302020204" pitchFamily="66" charset="0"/>
              </a:rPr>
              <a:t>Answer Engineering</a:t>
            </a:r>
            <a:endParaRPr kumimoji="1" lang="zh-CN" altLang="en-US" b="1" dirty="0">
              <a:solidFill>
                <a:srgbClr val="135B8A"/>
              </a:solidFill>
              <a:latin typeface="Comic Sans MS" panose="030F0902030302020204" pitchFamily="66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566BAC71-01D7-F94F-BA5D-88CAC9415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32127" y="1562837"/>
            <a:ext cx="145591" cy="27547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924F6A2B-0BFA-9548-8E5D-31E57BEC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839" y="2428928"/>
            <a:ext cx="189077" cy="243585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FF5A412B-0A4E-E74B-92A3-C5ADA95A4EB6}"/>
              </a:ext>
            </a:extLst>
          </p:cNvPr>
          <p:cNvSpPr txBox="1"/>
          <p:nvPr/>
        </p:nvSpPr>
        <p:spPr>
          <a:xfrm>
            <a:off x="8057790" y="1912536"/>
            <a:ext cx="2899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Prefix+ Auto + Continuous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8B5C458-5C75-4144-9DB5-5E1D68B7ADA8}"/>
              </a:ext>
            </a:extLst>
          </p:cNvPr>
          <p:cNvSpPr txBox="1"/>
          <p:nvPr/>
        </p:nvSpPr>
        <p:spPr>
          <a:xfrm>
            <a:off x="7994419" y="2800889"/>
            <a:ext cx="1745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Sent</a:t>
            </a:r>
            <a:r>
              <a:rPr kumimoji="1"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</a:p>
        </p:txBody>
      </p:sp>
    </p:spTree>
    <p:extLst>
      <p:ext uri="{BB962C8B-B14F-4D97-AF65-F5344CB8AC3E}">
        <p14:creationId xmlns:p14="http://schemas.microsoft.com/office/powerpoint/2010/main" val="16036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/>
      <p:bldP spid="35" grpId="0"/>
      <p:bldP spid="36" grpId="0"/>
      <p:bldP spid="37" grpId="0" animBg="1"/>
      <p:bldP spid="38" grpId="0" animBg="1"/>
      <p:bldP spid="40" grpId="0" animBg="1"/>
      <p:bldP spid="41" grpId="0" animBg="1"/>
      <p:bldP spid="46" grpId="0" animBg="1"/>
      <p:bldP spid="52" grpId="0" animBg="1"/>
      <p:bldP spid="53" grpId="0"/>
      <p:bldP spid="54" grpId="0" animBg="1"/>
      <p:bldP spid="56" grpId="0" animBg="1"/>
      <p:bldP spid="58" grpId="0"/>
      <p:bldP spid="59" grpId="0" animBg="1"/>
      <p:bldP spid="61" grpId="0" animBg="1"/>
      <p:bldP spid="62" grpId="0"/>
      <p:bldP spid="63" grpId="0"/>
      <p:bldP spid="66" grpId="0"/>
      <p:bldP spid="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8D004-C71C-524E-A737-6C487CB5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Cross-modal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ED8547-6932-5B43-A5B8-6EA50439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70C6498-879B-5C40-B117-7E52038C3D83}"/>
              </a:ext>
            </a:extLst>
          </p:cNvPr>
          <p:cNvSpPr/>
          <p:nvPr/>
        </p:nvSpPr>
        <p:spPr>
          <a:xfrm>
            <a:off x="5248369" y="2748415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EC2E04D-0BAE-F140-BA95-4F91F3CDA0BC}"/>
              </a:ext>
            </a:extLst>
          </p:cNvPr>
          <p:cNvSpPr/>
          <p:nvPr/>
        </p:nvSpPr>
        <p:spPr>
          <a:xfrm>
            <a:off x="6078690" y="2748414"/>
            <a:ext cx="79968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002B88E-02C1-3748-8230-6684858053B7}"/>
              </a:ext>
            </a:extLst>
          </p:cNvPr>
          <p:cNvSpPr/>
          <p:nvPr/>
        </p:nvSpPr>
        <p:spPr>
          <a:xfrm>
            <a:off x="7045645" y="2748413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4ACF318-5FD8-1942-A568-B3C026B97B10}"/>
              </a:ext>
            </a:extLst>
          </p:cNvPr>
          <p:cNvSpPr/>
          <p:nvPr/>
        </p:nvSpPr>
        <p:spPr>
          <a:xfrm>
            <a:off x="7865458" y="2748412"/>
            <a:ext cx="819813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0208E6E-2664-804C-917E-2E5DEAFBED52}"/>
              </a:ext>
            </a:extLst>
          </p:cNvPr>
          <p:cNvSpPr/>
          <p:nvPr/>
        </p:nvSpPr>
        <p:spPr>
          <a:xfrm>
            <a:off x="8821386" y="2748411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B31523-5104-4440-8227-8FB89F2625B1}"/>
              </a:ext>
            </a:extLst>
          </p:cNvPr>
          <p:cNvSpPr/>
          <p:nvPr/>
        </p:nvSpPr>
        <p:spPr>
          <a:xfrm>
            <a:off x="9651728" y="2745023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CB6B12C-35E4-D64C-97D3-25293B00EA85}"/>
              </a:ext>
            </a:extLst>
          </p:cNvPr>
          <p:cNvSpPr/>
          <p:nvPr/>
        </p:nvSpPr>
        <p:spPr>
          <a:xfrm>
            <a:off x="10482070" y="2745023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34FEFE6-868D-E949-AA6B-74871430539E}"/>
              </a:ext>
            </a:extLst>
          </p:cNvPr>
          <p:cNvSpPr/>
          <p:nvPr/>
        </p:nvSpPr>
        <p:spPr>
          <a:xfrm>
            <a:off x="4423302" y="2748411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6763E46-CC40-D44C-9185-FE13B207FEB0}"/>
              </a:ext>
            </a:extLst>
          </p:cNvPr>
          <p:cNvSpPr/>
          <p:nvPr/>
        </p:nvSpPr>
        <p:spPr>
          <a:xfrm>
            <a:off x="923323" y="2748411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0498496-B4C4-7E44-8C73-609A5813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4" y="2593946"/>
            <a:ext cx="604436" cy="5958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F35435-8622-BD43-B314-D03848F6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81" y="2593946"/>
            <a:ext cx="601021" cy="5958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B99268-E088-C749-A4FF-84A70E2B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796" y="2593946"/>
            <a:ext cx="607716" cy="595899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6C02FAD5-D93C-4045-8C69-33B88A36E88A}"/>
              </a:ext>
            </a:extLst>
          </p:cNvPr>
          <p:cNvSpPr/>
          <p:nvPr/>
        </p:nvSpPr>
        <p:spPr>
          <a:xfrm>
            <a:off x="7913414" y="1759121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3417FDF-DCC0-5A46-A82B-791E516CEDE6}"/>
              </a:ext>
            </a:extLst>
          </p:cNvPr>
          <p:cNvCxnSpPr>
            <a:stCxn id="9" idx="0"/>
            <a:endCxn id="20" idx="2"/>
          </p:cNvCxnSpPr>
          <p:nvPr/>
        </p:nvCxnSpPr>
        <p:spPr>
          <a:xfrm flipH="1" flipV="1">
            <a:off x="8275364" y="2300284"/>
            <a:ext cx="1" cy="4481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2AD0568-0306-AA48-A4B2-B1541E84D5F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637314" y="2029703"/>
            <a:ext cx="44299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838E108-2532-F04C-80AD-8C7C6448C8CF}"/>
              </a:ext>
            </a:extLst>
          </p:cNvPr>
          <p:cNvSpPr/>
          <p:nvPr/>
        </p:nvSpPr>
        <p:spPr>
          <a:xfrm>
            <a:off x="9128267" y="1509825"/>
            <a:ext cx="1279977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423BF0-66E6-2C4A-A3DD-8B3C9728D077}"/>
              </a:ext>
            </a:extLst>
          </p:cNvPr>
          <p:cNvSpPr txBox="1"/>
          <p:nvPr/>
        </p:nvSpPr>
        <p:spPr>
          <a:xfrm>
            <a:off x="9188894" y="1477957"/>
            <a:ext cx="9759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watching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riding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DC4495-9EF8-9C48-AA15-04F594E05829}"/>
                  </a:ext>
                </a:extLst>
              </p:cNvPr>
              <p:cNvSpPr txBox="1"/>
              <p:nvPr/>
            </p:nvSpPr>
            <p:spPr>
              <a:xfrm>
                <a:off x="9532364" y="2361093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DC4495-9EF8-9C48-AA15-04F594E0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364" y="2361093"/>
                <a:ext cx="787267" cy="307777"/>
              </a:xfrm>
              <a:prstGeom prst="rect">
                <a:avLst/>
              </a:prstGeom>
              <a:blipFill>
                <a:blip r:embed="rId5"/>
                <a:stretch>
                  <a:fillRect l="-1587" t="-384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16ACE20-6FAE-8B49-AAE0-1492040113A9}"/>
              </a:ext>
            </a:extLst>
          </p:cNvPr>
          <p:cNvSpPr txBox="1"/>
          <p:nvPr/>
        </p:nvSpPr>
        <p:spPr>
          <a:xfrm>
            <a:off x="5112736" y="3207819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(a) pre-training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C1AABA-7788-994E-857E-A8CBCBDF8C71}"/>
              </a:ext>
            </a:extLst>
          </p:cNvPr>
          <p:cNvSpPr txBox="1"/>
          <p:nvPr/>
        </p:nvSpPr>
        <p:spPr>
          <a:xfrm>
            <a:off x="3173873" y="2622425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4750B45-831E-B04E-80DE-ACA68F7A4392}"/>
              </a:ext>
            </a:extLst>
          </p:cNvPr>
          <p:cNvSpPr/>
          <p:nvPr/>
        </p:nvSpPr>
        <p:spPr>
          <a:xfrm>
            <a:off x="5248368" y="5000350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E070A3A-6B65-0746-83ED-247D5BA946B5}"/>
              </a:ext>
            </a:extLst>
          </p:cNvPr>
          <p:cNvSpPr/>
          <p:nvPr/>
        </p:nvSpPr>
        <p:spPr>
          <a:xfrm>
            <a:off x="6078689" y="5000349"/>
            <a:ext cx="79968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22C1EC9-40BE-904A-8767-2FCDC23992E0}"/>
              </a:ext>
            </a:extLst>
          </p:cNvPr>
          <p:cNvSpPr/>
          <p:nvPr/>
        </p:nvSpPr>
        <p:spPr>
          <a:xfrm>
            <a:off x="7045644" y="5000348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7133C45-6D66-2249-821F-73BEE610AFC2}"/>
              </a:ext>
            </a:extLst>
          </p:cNvPr>
          <p:cNvSpPr/>
          <p:nvPr/>
        </p:nvSpPr>
        <p:spPr>
          <a:xfrm>
            <a:off x="8110158" y="5000347"/>
            <a:ext cx="607717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F5363DD-C1D8-4345-B11C-7BD606A4CAC5}"/>
              </a:ext>
            </a:extLst>
          </p:cNvPr>
          <p:cNvSpPr/>
          <p:nvPr/>
        </p:nvSpPr>
        <p:spPr>
          <a:xfrm>
            <a:off x="8834264" y="5000346"/>
            <a:ext cx="662151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4C2AF3D-64D1-7B4F-B7EE-F5506149E6E8}"/>
              </a:ext>
            </a:extLst>
          </p:cNvPr>
          <p:cNvSpPr/>
          <p:nvPr/>
        </p:nvSpPr>
        <p:spPr>
          <a:xfrm>
            <a:off x="9623479" y="4979416"/>
            <a:ext cx="811595" cy="327173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CDC9F40-DB1A-0241-8CA5-694A4C0F223F}"/>
              </a:ext>
            </a:extLst>
          </p:cNvPr>
          <p:cNvSpPr/>
          <p:nvPr/>
        </p:nvSpPr>
        <p:spPr>
          <a:xfrm>
            <a:off x="10558655" y="4996958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B50583EC-3D29-8C48-A1E9-94A9BCAF0331}"/>
              </a:ext>
            </a:extLst>
          </p:cNvPr>
          <p:cNvSpPr/>
          <p:nvPr/>
        </p:nvSpPr>
        <p:spPr>
          <a:xfrm>
            <a:off x="4423301" y="5000346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2B0DC83-EBC9-F648-8B3F-CAB7D3A90CD2}"/>
              </a:ext>
            </a:extLst>
          </p:cNvPr>
          <p:cNvSpPr/>
          <p:nvPr/>
        </p:nvSpPr>
        <p:spPr>
          <a:xfrm>
            <a:off x="923322" y="5000346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8D940D4-CFDA-E942-9CE9-F4D2DAE3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3" y="4845881"/>
            <a:ext cx="604436" cy="5958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D052492-B0BA-C04D-9570-28398148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80" y="4845881"/>
            <a:ext cx="601021" cy="59589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BFF923D-6703-804E-8B59-5DE358F3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795" y="4845881"/>
            <a:ext cx="607716" cy="595899"/>
          </a:xfrm>
          <a:prstGeom prst="rect">
            <a:avLst/>
          </a:prstGeom>
        </p:spPr>
      </p:pic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02F1505-2332-D444-81FC-3394BF1AE12E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 flipV="1">
            <a:off x="4340402" y="4224428"/>
            <a:ext cx="566214" cy="341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991E13B-A4C3-2345-B907-2DE05799FB69}"/>
              </a:ext>
            </a:extLst>
          </p:cNvPr>
          <p:cNvSpPr/>
          <p:nvPr/>
        </p:nvSpPr>
        <p:spPr>
          <a:xfrm>
            <a:off x="4906616" y="3697394"/>
            <a:ext cx="1590172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DCEE76-0720-6B42-AD99-35DFF81848BE}"/>
              </a:ext>
            </a:extLst>
          </p:cNvPr>
          <p:cNvSpPr txBox="1"/>
          <p:nvPr/>
        </p:nvSpPr>
        <p:spPr>
          <a:xfrm>
            <a:off x="4967242" y="3672299"/>
            <a:ext cx="1441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Label: positive</a:t>
            </a:r>
          </a:p>
          <a:p>
            <a:r>
              <a:rPr kumimoji="1" lang="en-US" altLang="zh-CN" sz="1600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Label: negative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310A902-3AF1-1C46-B316-35466C6524F2}"/>
                  </a:ext>
                </a:extLst>
              </p:cNvPr>
              <p:cNvSpPr txBox="1"/>
              <p:nvPr/>
            </p:nvSpPr>
            <p:spPr>
              <a:xfrm>
                <a:off x="5310712" y="4555435"/>
                <a:ext cx="72442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310A902-3AF1-1C46-B316-35466C652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12" y="4555435"/>
                <a:ext cx="724429" cy="307777"/>
              </a:xfrm>
              <a:prstGeom prst="rect">
                <a:avLst/>
              </a:prstGeom>
              <a:blipFill>
                <a:blip r:embed="rId6"/>
                <a:stretch>
                  <a:fillRect l="-3448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5BB4D88C-1C3A-4D48-93A1-0274F20BCCAF}"/>
              </a:ext>
            </a:extLst>
          </p:cNvPr>
          <p:cNvSpPr txBox="1"/>
          <p:nvPr/>
        </p:nvSpPr>
        <p:spPr>
          <a:xfrm>
            <a:off x="5071990" y="547643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(b) fine-tuning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22673C6-C7CF-6547-9A96-612BDF587F31}"/>
              </a:ext>
            </a:extLst>
          </p:cNvPr>
          <p:cNvSpPr txBox="1"/>
          <p:nvPr/>
        </p:nvSpPr>
        <p:spPr>
          <a:xfrm>
            <a:off x="3173872" y="4874360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FCA15579-5C16-7041-9846-8464CA19B7BA}"/>
              </a:ext>
            </a:extLst>
          </p:cNvPr>
          <p:cNvCxnSpPr>
            <a:cxnSpLocks/>
            <a:stCxn id="42" idx="0"/>
            <a:endCxn id="61" idx="2"/>
          </p:cNvCxnSpPr>
          <p:nvPr/>
        </p:nvCxnSpPr>
        <p:spPr>
          <a:xfrm flipV="1">
            <a:off x="3976653" y="4498419"/>
            <a:ext cx="1799" cy="3474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64AED1DC-9091-2743-97A9-4B55D8813495}"/>
              </a:ext>
            </a:extLst>
          </p:cNvPr>
          <p:cNvCxnSpPr>
            <a:cxnSpLocks/>
          </p:cNvCxnSpPr>
          <p:nvPr/>
        </p:nvCxnSpPr>
        <p:spPr>
          <a:xfrm flipV="1">
            <a:off x="2069774" y="4494625"/>
            <a:ext cx="2553" cy="35125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5B5C0D42-640D-8541-83B2-4F6E1758C741}"/>
              </a:ext>
            </a:extLst>
          </p:cNvPr>
          <p:cNvCxnSpPr>
            <a:cxnSpLocks/>
          </p:cNvCxnSpPr>
          <p:nvPr/>
        </p:nvCxnSpPr>
        <p:spPr>
          <a:xfrm flipV="1">
            <a:off x="2840731" y="4494624"/>
            <a:ext cx="2553" cy="35125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04DD09E-54BD-1749-B9B5-0E450EFE30FE}"/>
              </a:ext>
            </a:extLst>
          </p:cNvPr>
          <p:cNvSpPr txBox="1"/>
          <p:nvPr/>
        </p:nvSpPr>
        <p:spPr>
          <a:xfrm>
            <a:off x="1866834" y="3993211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A70500-2839-824E-8D7D-C8F742CFE4DD}"/>
              </a:ext>
            </a:extLst>
          </p:cNvPr>
          <p:cNvSpPr txBox="1"/>
          <p:nvPr/>
        </p:nvSpPr>
        <p:spPr>
          <a:xfrm>
            <a:off x="2645163" y="3993211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602EEFC-433B-5E4C-AF5A-E0BE1BC7CDDB}"/>
              </a:ext>
            </a:extLst>
          </p:cNvPr>
          <p:cNvSpPr/>
          <p:nvPr/>
        </p:nvSpPr>
        <p:spPr>
          <a:xfrm>
            <a:off x="3616502" y="3957256"/>
            <a:ext cx="723900" cy="541163"/>
          </a:xfrm>
          <a:prstGeom prst="roundRect">
            <a:avLst/>
          </a:prstGeom>
          <a:solidFill>
            <a:schemeClr val="accent6">
              <a:alpha val="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CLS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7185338-A2C8-ED49-99EA-4933F55837DB}"/>
              </a:ext>
            </a:extLst>
          </p:cNvPr>
          <p:cNvSpPr txBox="1"/>
          <p:nvPr/>
        </p:nvSpPr>
        <p:spPr>
          <a:xfrm>
            <a:off x="772633" y="63563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CPT: Colorful Prompt Tuning for Pre-trained Vision-Language Models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2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6" grpId="0" animBg="1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/>
      <p:bldP spid="48" grpId="0" animBg="1"/>
      <p:bldP spid="49" grpId="0"/>
      <p:bldP spid="50" grpId="0"/>
      <p:bldP spid="59" grpId="0"/>
      <p:bldP spid="60" grpId="0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7EE1-F71E-F043-A912-CDBC0FD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Cross-modal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8087B-548C-D749-BDA9-15A10C6F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59E355F-7295-3D45-98F7-1152AF14D5A6}"/>
              </a:ext>
            </a:extLst>
          </p:cNvPr>
          <p:cNvSpPr/>
          <p:nvPr/>
        </p:nvSpPr>
        <p:spPr>
          <a:xfrm>
            <a:off x="4396076" y="4858098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D13860-25E5-D14B-A525-26982B7E0888}"/>
              </a:ext>
            </a:extLst>
          </p:cNvPr>
          <p:cNvSpPr/>
          <p:nvPr/>
        </p:nvSpPr>
        <p:spPr>
          <a:xfrm>
            <a:off x="4976311" y="4858097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58CB2F9-6528-394F-86BB-60659CE3AD71}"/>
              </a:ext>
            </a:extLst>
          </p:cNvPr>
          <p:cNvSpPr/>
          <p:nvPr/>
        </p:nvSpPr>
        <p:spPr>
          <a:xfrm>
            <a:off x="5736498" y="4858096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FAA53A1-C50A-7A41-A3CC-56F69962971A}"/>
              </a:ext>
            </a:extLst>
          </p:cNvPr>
          <p:cNvSpPr/>
          <p:nvPr/>
        </p:nvSpPr>
        <p:spPr>
          <a:xfrm>
            <a:off x="6747219" y="4858095"/>
            <a:ext cx="44494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A375D3-3126-DC40-B04B-D68787C44006}"/>
              </a:ext>
            </a:extLst>
          </p:cNvPr>
          <p:cNvSpPr/>
          <p:nvPr/>
        </p:nvSpPr>
        <p:spPr>
          <a:xfrm>
            <a:off x="7229680" y="4858094"/>
            <a:ext cx="513786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A60857-C49D-F646-8F1D-46D5CA4FA3D8}"/>
              </a:ext>
            </a:extLst>
          </p:cNvPr>
          <p:cNvSpPr/>
          <p:nvPr/>
        </p:nvSpPr>
        <p:spPr>
          <a:xfrm>
            <a:off x="7811727" y="4858095"/>
            <a:ext cx="811595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EFD610-7C8A-884C-80F0-179CDAE53C20}"/>
              </a:ext>
            </a:extLst>
          </p:cNvPr>
          <p:cNvSpPr/>
          <p:nvPr/>
        </p:nvSpPr>
        <p:spPr>
          <a:xfrm>
            <a:off x="11125480" y="4858924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1665AB7-2F07-5744-88A0-8D30D8CF2427}"/>
              </a:ext>
            </a:extLst>
          </p:cNvPr>
          <p:cNvSpPr/>
          <p:nvPr/>
        </p:nvSpPr>
        <p:spPr>
          <a:xfrm>
            <a:off x="3722613" y="4858094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7DE15F6-FBD0-7D40-A1A6-BCFBC262814E}"/>
              </a:ext>
            </a:extLst>
          </p:cNvPr>
          <p:cNvSpPr/>
          <p:nvPr/>
        </p:nvSpPr>
        <p:spPr>
          <a:xfrm>
            <a:off x="271832" y="4858094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D72D15-615C-9043-A25A-DE6D5D306280}"/>
              </a:ext>
            </a:extLst>
          </p:cNvPr>
          <p:cNvSpPr/>
          <p:nvPr/>
        </p:nvSpPr>
        <p:spPr>
          <a:xfrm>
            <a:off x="8673110" y="4858095"/>
            <a:ext cx="366251" cy="29089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3EEDC8C-B7C3-6245-8F29-0E05A4FC9697}"/>
              </a:ext>
            </a:extLst>
          </p:cNvPr>
          <p:cNvSpPr/>
          <p:nvPr/>
        </p:nvSpPr>
        <p:spPr>
          <a:xfrm>
            <a:off x="9099759" y="4858095"/>
            <a:ext cx="380828" cy="29089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E04E5492-0A16-2140-A321-C3BCF7B26D04}"/>
              </a:ext>
            </a:extLst>
          </p:cNvPr>
          <p:cNvSpPr/>
          <p:nvPr/>
        </p:nvSpPr>
        <p:spPr>
          <a:xfrm>
            <a:off x="9531223" y="4858925"/>
            <a:ext cx="811595" cy="294289"/>
          </a:xfrm>
          <a:prstGeom prst="roundRect">
            <a:avLst/>
          </a:prstGeom>
          <a:solidFill>
            <a:schemeClr val="accent1">
              <a:alpha val="6761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00318B1-FE34-324E-B891-42263305E835}"/>
              </a:ext>
            </a:extLst>
          </p:cNvPr>
          <p:cNvSpPr/>
          <p:nvPr/>
        </p:nvSpPr>
        <p:spPr>
          <a:xfrm>
            <a:off x="10404265" y="4858925"/>
            <a:ext cx="665601" cy="294289"/>
          </a:xfrm>
          <a:prstGeom prst="roundRect">
            <a:avLst/>
          </a:prstGeom>
          <a:solidFill>
            <a:schemeClr val="accent1">
              <a:alpha val="696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2E8C25E-1F81-E74F-8B65-186F0D08FC8F}"/>
              </a:ext>
            </a:extLst>
          </p:cNvPr>
          <p:cNvSpPr/>
          <p:nvPr/>
        </p:nvSpPr>
        <p:spPr>
          <a:xfrm>
            <a:off x="9575376" y="3600612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9BCAEA-073C-EB44-93EF-433868F5BFA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937021" y="4141775"/>
            <a:ext cx="305" cy="7171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4A1A6BE-6B2C-754E-A2F9-B5B987DB8CF5}"/>
              </a:ext>
            </a:extLst>
          </p:cNvPr>
          <p:cNvCxnSpPr>
            <a:cxnSpLocks/>
            <a:stCxn id="33" idx="1"/>
            <a:endCxn id="36" idx="3"/>
          </p:cNvCxnSpPr>
          <p:nvPr/>
        </p:nvCxnSpPr>
        <p:spPr>
          <a:xfrm flipH="1" flipV="1">
            <a:off x="8916487" y="3870203"/>
            <a:ext cx="658889" cy="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3DB775B-2AED-1B4C-9E35-9EC1FC2CBDFA}"/>
              </a:ext>
            </a:extLst>
          </p:cNvPr>
          <p:cNvSpPr/>
          <p:nvPr/>
        </p:nvSpPr>
        <p:spPr>
          <a:xfrm>
            <a:off x="7682648" y="3343169"/>
            <a:ext cx="1233839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F1AB46-F137-E14B-99E6-1CCA399D61BC}"/>
              </a:ext>
            </a:extLst>
          </p:cNvPr>
          <p:cNvSpPr txBox="1"/>
          <p:nvPr/>
        </p:nvSpPr>
        <p:spPr>
          <a:xfrm>
            <a:off x="7943083" y="3331593"/>
            <a:ext cx="731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word1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word2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/>
              <p:nvPr/>
            </p:nvSpPr>
            <p:spPr>
              <a:xfrm>
                <a:off x="8040607" y="4194437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07" y="4194437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CAFBDD22-B719-9E47-8B85-335B39BD7D80}"/>
              </a:ext>
            </a:extLst>
          </p:cNvPr>
          <p:cNvSpPr txBox="1"/>
          <p:nvPr/>
        </p:nvSpPr>
        <p:spPr>
          <a:xfrm>
            <a:off x="1530589" y="5645763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Regions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C2F3C5-5416-D748-8810-79F8D5F6F88F}"/>
              </a:ext>
            </a:extLst>
          </p:cNvPr>
          <p:cNvSpPr txBox="1"/>
          <p:nvPr/>
        </p:nvSpPr>
        <p:spPr>
          <a:xfrm>
            <a:off x="5911458" y="5649819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DF8A48-ECDF-D24D-A849-0C2B9D1E3BAC}"/>
              </a:ext>
            </a:extLst>
          </p:cNvPr>
          <p:cNvSpPr txBox="1"/>
          <p:nvPr/>
        </p:nvSpPr>
        <p:spPr>
          <a:xfrm>
            <a:off x="9031322" y="5649819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Template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11AA5FDD-08CF-1A42-A8C0-5541E94CACD8}"/>
              </a:ext>
            </a:extLst>
          </p:cNvPr>
          <p:cNvSpPr/>
          <p:nvPr/>
        </p:nvSpPr>
        <p:spPr>
          <a:xfrm rot="16200000">
            <a:off x="2158420" y="4187151"/>
            <a:ext cx="288802" cy="255987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23D6939B-FE6F-994E-BC3F-E588BB26CCBF}"/>
              </a:ext>
            </a:extLst>
          </p:cNvPr>
          <p:cNvSpPr/>
          <p:nvPr/>
        </p:nvSpPr>
        <p:spPr>
          <a:xfrm rot="16200000">
            <a:off x="6364250" y="3359392"/>
            <a:ext cx="290898" cy="422724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1BAE8E35-D76A-6341-AE4F-AE123575531D}"/>
              </a:ext>
            </a:extLst>
          </p:cNvPr>
          <p:cNvSpPr/>
          <p:nvPr/>
        </p:nvSpPr>
        <p:spPr>
          <a:xfrm rot="16200000">
            <a:off x="9726039" y="4267662"/>
            <a:ext cx="290898" cy="239675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0C3256A-132B-394F-8611-FBDB4EC3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24" y="1332051"/>
            <a:ext cx="3471975" cy="29400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F85D851-DBB5-1D43-8DBD-EB0BDC14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18" y="4665435"/>
            <a:ext cx="604436" cy="5958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EB58F26-9539-9E45-A160-D70DC033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655" y="4665435"/>
            <a:ext cx="601021" cy="5958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DB9AF7F-EB4A-5A4D-AC8F-62EA0F126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470" y="4665435"/>
            <a:ext cx="607716" cy="59589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1E2F37C-3098-F347-B5BF-0867F397DF8C}"/>
              </a:ext>
            </a:extLst>
          </p:cNvPr>
          <p:cNvSpPr txBox="1"/>
          <p:nvPr/>
        </p:nvSpPr>
        <p:spPr>
          <a:xfrm>
            <a:off x="2472547" y="4693914"/>
            <a:ext cx="4058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/>
              <a:t>...</a:t>
            </a:r>
            <a:endParaRPr kumimoji="1"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55E2D3-6710-4043-9F4A-4FEE20BBA4C4}"/>
              </a:ext>
            </a:extLst>
          </p:cNvPr>
          <p:cNvSpPr txBox="1"/>
          <p:nvPr/>
        </p:nvSpPr>
        <p:spPr>
          <a:xfrm>
            <a:off x="6034167" y="1477453"/>
            <a:ext cx="5471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How to distinguish these two horses in the vocab?</a:t>
            </a:r>
            <a:endParaRPr kumimoji="1" lang="zh-CN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DB88DA7-003C-434D-952C-FE500885D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328" y="2048003"/>
            <a:ext cx="970533" cy="956825"/>
          </a:xfrm>
          <a:prstGeom prst="rect">
            <a:avLst/>
          </a:prstGeom>
          <a:ln w="34925">
            <a:noFill/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C9370C3-4939-7F48-88C1-EBA9D526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931" y="2048003"/>
            <a:ext cx="956780" cy="948626"/>
          </a:xfrm>
          <a:prstGeom prst="rect">
            <a:avLst/>
          </a:prstGeom>
          <a:ln w="34925">
            <a:noFill/>
          </a:ln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8C40A8ED-076B-A140-91E2-27B2725A9C09}"/>
              </a:ext>
            </a:extLst>
          </p:cNvPr>
          <p:cNvSpPr/>
          <p:nvPr/>
        </p:nvSpPr>
        <p:spPr>
          <a:xfrm>
            <a:off x="5736498" y="1477453"/>
            <a:ext cx="6051133" cy="1698339"/>
          </a:xfrm>
          <a:prstGeom prst="roundRect">
            <a:avLst/>
          </a:prstGeom>
          <a:noFill/>
          <a:ln w="19050"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5C83D4-1FAB-3347-9A73-154C23C286F5}"/>
              </a:ext>
            </a:extLst>
          </p:cNvPr>
          <p:cNvSpPr txBox="1"/>
          <p:nvPr/>
        </p:nvSpPr>
        <p:spPr>
          <a:xfrm>
            <a:off x="4536502" y="6001059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(c) Cross-modal Prompt Tuning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BFE29CB-B45E-2B4C-9EB1-9F277B22721E}"/>
              </a:ext>
            </a:extLst>
          </p:cNvPr>
          <p:cNvSpPr txBox="1"/>
          <p:nvPr/>
        </p:nvSpPr>
        <p:spPr>
          <a:xfrm>
            <a:off x="772633" y="63563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CPT: Colorful Prompt Tuning for Pre-trained Vision-Language Models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/>
      <p:bldP spid="38" grpId="0" animBg="1"/>
      <p:bldP spid="45" grpId="0"/>
      <p:bldP spid="46" grpId="0"/>
      <p:bldP spid="47" grpId="0"/>
      <p:bldP spid="48" grpId="0" animBg="1"/>
      <p:bldP spid="49" grpId="0" animBg="1"/>
      <p:bldP spid="50" grpId="0" animBg="1"/>
      <p:bldP spid="42" grpId="0"/>
      <p:bldP spid="3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7EE1-F71E-F043-A912-CDBC0FD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Cross-modal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8087B-548C-D749-BDA9-15A10C6F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59E355F-7295-3D45-98F7-1152AF14D5A6}"/>
              </a:ext>
            </a:extLst>
          </p:cNvPr>
          <p:cNvSpPr/>
          <p:nvPr/>
        </p:nvSpPr>
        <p:spPr>
          <a:xfrm>
            <a:off x="4396076" y="4923414"/>
            <a:ext cx="548738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D13860-25E5-D14B-A525-26982B7E0888}"/>
              </a:ext>
            </a:extLst>
          </p:cNvPr>
          <p:cNvSpPr/>
          <p:nvPr/>
        </p:nvSpPr>
        <p:spPr>
          <a:xfrm>
            <a:off x="4976311" y="4923413"/>
            <a:ext cx="710497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58CB2F9-6528-394F-86BB-60659CE3AD71}"/>
              </a:ext>
            </a:extLst>
          </p:cNvPr>
          <p:cNvSpPr/>
          <p:nvPr/>
        </p:nvSpPr>
        <p:spPr>
          <a:xfrm>
            <a:off x="5736498" y="4923412"/>
            <a:ext cx="970534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watched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FAA53A1-C50A-7A41-A3CC-56F69962971A}"/>
              </a:ext>
            </a:extLst>
          </p:cNvPr>
          <p:cNvSpPr/>
          <p:nvPr/>
        </p:nvSpPr>
        <p:spPr>
          <a:xfrm>
            <a:off x="6747219" y="4923411"/>
            <a:ext cx="444940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A375D3-3126-DC40-B04B-D68787C44006}"/>
              </a:ext>
            </a:extLst>
          </p:cNvPr>
          <p:cNvSpPr/>
          <p:nvPr/>
        </p:nvSpPr>
        <p:spPr>
          <a:xfrm>
            <a:off x="7229680" y="4923410"/>
            <a:ext cx="513786" cy="29428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A60857-C49D-F646-8F1D-46D5CA4FA3D8}"/>
              </a:ext>
            </a:extLst>
          </p:cNvPr>
          <p:cNvSpPr/>
          <p:nvPr/>
        </p:nvSpPr>
        <p:spPr>
          <a:xfrm>
            <a:off x="7811727" y="4923411"/>
            <a:ext cx="811595" cy="290899"/>
          </a:xfrm>
          <a:prstGeom prst="roundRect">
            <a:avLst/>
          </a:prstGeom>
          <a:solidFill>
            <a:schemeClr val="accent1">
              <a:alpha val="29507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EFD610-7C8A-884C-80F0-179CDAE53C20}"/>
              </a:ext>
            </a:extLst>
          </p:cNvPr>
          <p:cNvSpPr/>
          <p:nvPr/>
        </p:nvSpPr>
        <p:spPr>
          <a:xfrm>
            <a:off x="11125480" y="4924240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[SEP]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1665AB7-2F07-5744-88A0-8D30D8CF2427}"/>
              </a:ext>
            </a:extLst>
          </p:cNvPr>
          <p:cNvSpPr/>
          <p:nvPr/>
        </p:nvSpPr>
        <p:spPr>
          <a:xfrm>
            <a:off x="3722613" y="4923410"/>
            <a:ext cx="623910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[CLS]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7DE15F6-FBD0-7D40-A1A6-BCFBC262814E}"/>
              </a:ext>
            </a:extLst>
          </p:cNvPr>
          <p:cNvSpPr/>
          <p:nvPr/>
        </p:nvSpPr>
        <p:spPr>
          <a:xfrm>
            <a:off x="576632" y="4923410"/>
            <a:ext cx="662151" cy="294289"/>
          </a:xfrm>
          <a:prstGeom prst="roundRect">
            <a:avLst/>
          </a:prstGeom>
          <a:solidFill>
            <a:srgbClr val="7030A0">
              <a:alpha val="1447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[IMG]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D72D15-615C-9043-A25A-DE6D5D306280}"/>
              </a:ext>
            </a:extLst>
          </p:cNvPr>
          <p:cNvSpPr/>
          <p:nvPr/>
        </p:nvSpPr>
        <p:spPr>
          <a:xfrm>
            <a:off x="8673110" y="4923411"/>
            <a:ext cx="366251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3EEDC8C-B7C3-6245-8F29-0E05A4FC9697}"/>
              </a:ext>
            </a:extLst>
          </p:cNvPr>
          <p:cNvSpPr/>
          <p:nvPr/>
        </p:nvSpPr>
        <p:spPr>
          <a:xfrm>
            <a:off x="9099759" y="4923411"/>
            <a:ext cx="380828" cy="29089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E04E5492-0A16-2140-A321-C3BCF7B26D04}"/>
              </a:ext>
            </a:extLst>
          </p:cNvPr>
          <p:cNvSpPr/>
          <p:nvPr/>
        </p:nvSpPr>
        <p:spPr>
          <a:xfrm>
            <a:off x="9531223" y="4924241"/>
            <a:ext cx="811595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[MASK]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00318B1-FE34-324E-B891-42263305E835}"/>
              </a:ext>
            </a:extLst>
          </p:cNvPr>
          <p:cNvSpPr/>
          <p:nvPr/>
        </p:nvSpPr>
        <p:spPr>
          <a:xfrm>
            <a:off x="10404265" y="4924241"/>
            <a:ext cx="665601" cy="294289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2E8C25E-1F81-E74F-8B65-186F0D08FC8F}"/>
              </a:ext>
            </a:extLst>
          </p:cNvPr>
          <p:cNvSpPr/>
          <p:nvPr/>
        </p:nvSpPr>
        <p:spPr>
          <a:xfrm>
            <a:off x="9575376" y="3665928"/>
            <a:ext cx="723900" cy="541163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 head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9BCAEA-073C-EB44-93EF-433868F5BFA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937021" y="4207091"/>
            <a:ext cx="305" cy="7171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4A1A6BE-6B2C-754E-A2F9-B5B987DB8CF5}"/>
              </a:ext>
            </a:extLst>
          </p:cNvPr>
          <p:cNvCxnSpPr>
            <a:cxnSpLocks/>
            <a:stCxn id="33" idx="1"/>
            <a:endCxn id="36" idx="3"/>
          </p:cNvCxnSpPr>
          <p:nvPr/>
        </p:nvCxnSpPr>
        <p:spPr>
          <a:xfrm flipH="1" flipV="1">
            <a:off x="8916487" y="3935519"/>
            <a:ext cx="658889" cy="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3DB775B-2AED-1B4C-9E35-9EC1FC2CBDFA}"/>
              </a:ext>
            </a:extLst>
          </p:cNvPr>
          <p:cNvSpPr/>
          <p:nvPr/>
        </p:nvSpPr>
        <p:spPr>
          <a:xfrm>
            <a:off x="7682648" y="3408485"/>
            <a:ext cx="1233839" cy="105406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F1AB46-F137-E14B-99E6-1CCA399D61BC}"/>
              </a:ext>
            </a:extLst>
          </p:cNvPr>
          <p:cNvSpPr txBox="1"/>
          <p:nvPr/>
        </p:nvSpPr>
        <p:spPr>
          <a:xfrm>
            <a:off x="8057383" y="3396909"/>
            <a:ext cx="5405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kumimoji="1" lang="en-US" altLang="zh-CN" sz="16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</a:p>
          <a:p>
            <a:r>
              <a:rPr kumimoji="1"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</a:p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/>
              <p:nvPr/>
            </p:nvSpPr>
            <p:spPr>
              <a:xfrm>
                <a:off x="8040607" y="4259753"/>
                <a:ext cx="78726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Vocab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5C39975-3CA4-E242-8B54-851EB2BD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07" y="4259753"/>
                <a:ext cx="787267" cy="307777"/>
              </a:xfrm>
              <a:prstGeom prst="rect">
                <a:avLst/>
              </a:prstGeom>
              <a:blipFill>
                <a:blip r:embed="rId2"/>
                <a:stretch>
                  <a:fillRect l="-317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10F28096-4D0A-094B-B2A7-2ECA4C45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57" y="4785602"/>
            <a:ext cx="2184400" cy="56651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CAFBDD22-B719-9E47-8B85-335B39BD7D80}"/>
              </a:ext>
            </a:extLst>
          </p:cNvPr>
          <p:cNvSpPr txBox="1"/>
          <p:nvPr/>
        </p:nvSpPr>
        <p:spPr>
          <a:xfrm>
            <a:off x="1718326" y="5721121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Regions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C2F3C5-5416-D748-8810-79F8D5F6F88F}"/>
              </a:ext>
            </a:extLst>
          </p:cNvPr>
          <p:cNvSpPr txBox="1"/>
          <p:nvPr/>
        </p:nvSpPr>
        <p:spPr>
          <a:xfrm>
            <a:off x="5911458" y="5715135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Text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DF8A48-ECDF-D24D-A849-0C2B9D1E3BAC}"/>
              </a:ext>
            </a:extLst>
          </p:cNvPr>
          <p:cNvSpPr txBox="1"/>
          <p:nvPr/>
        </p:nvSpPr>
        <p:spPr>
          <a:xfrm>
            <a:off x="9031322" y="5715135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 Template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11AA5FDD-08CF-1A42-A8C0-5541E94CACD8}"/>
              </a:ext>
            </a:extLst>
          </p:cNvPr>
          <p:cNvSpPr/>
          <p:nvPr/>
        </p:nvSpPr>
        <p:spPr>
          <a:xfrm rot="16200000">
            <a:off x="2355526" y="4451669"/>
            <a:ext cx="290898" cy="2163568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23D6939B-FE6F-994E-BC3F-E588BB26CCBF}"/>
              </a:ext>
            </a:extLst>
          </p:cNvPr>
          <p:cNvSpPr/>
          <p:nvPr/>
        </p:nvSpPr>
        <p:spPr>
          <a:xfrm rot="16200000">
            <a:off x="6364250" y="3424708"/>
            <a:ext cx="290898" cy="422724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1BAE8E35-D76A-6341-AE4F-AE123575531D}"/>
              </a:ext>
            </a:extLst>
          </p:cNvPr>
          <p:cNvSpPr/>
          <p:nvPr/>
        </p:nvSpPr>
        <p:spPr>
          <a:xfrm rot="16200000">
            <a:off x="9726039" y="4332978"/>
            <a:ext cx="290898" cy="2396756"/>
          </a:xfrm>
          <a:prstGeom prst="leftBrace">
            <a:avLst>
              <a:gd name="adj1" fmla="val 80258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0C3256A-132B-394F-8611-FBDB4EC3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24" y="1404646"/>
            <a:ext cx="3446575" cy="2918589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D5A9DDD9-9510-7848-B829-AE4D74EA5724}"/>
              </a:ext>
            </a:extLst>
          </p:cNvPr>
          <p:cNvSpPr/>
          <p:nvPr/>
        </p:nvSpPr>
        <p:spPr>
          <a:xfrm>
            <a:off x="1419190" y="1506190"/>
            <a:ext cx="1146214" cy="2059970"/>
          </a:xfrm>
          <a:prstGeom prst="rect">
            <a:avLst/>
          </a:prstGeom>
          <a:solidFill>
            <a:schemeClr val="accent1">
              <a:alpha val="66423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ED74C69-B78D-F447-AF01-000AEADDC2AE}"/>
              </a:ext>
            </a:extLst>
          </p:cNvPr>
          <p:cNvSpPr/>
          <p:nvPr/>
        </p:nvSpPr>
        <p:spPr>
          <a:xfrm>
            <a:off x="2572778" y="1784239"/>
            <a:ext cx="537841" cy="1690481"/>
          </a:xfrm>
          <a:prstGeom prst="rect">
            <a:avLst/>
          </a:prstGeom>
          <a:solidFill>
            <a:srgbClr val="C00000">
              <a:alpha val="45082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852007-9C46-014C-B567-69424F0F6926}"/>
              </a:ext>
            </a:extLst>
          </p:cNvPr>
          <p:cNvSpPr/>
          <p:nvPr/>
        </p:nvSpPr>
        <p:spPr>
          <a:xfrm>
            <a:off x="3484162" y="1761379"/>
            <a:ext cx="675814" cy="1759061"/>
          </a:xfrm>
          <a:prstGeom prst="rect">
            <a:avLst/>
          </a:prstGeom>
          <a:solidFill>
            <a:schemeClr val="accent6">
              <a:alpha val="66423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E357CC-1DCE-9646-9415-53854D898624}"/>
              </a:ext>
            </a:extLst>
          </p:cNvPr>
          <p:cNvSpPr txBox="1"/>
          <p:nvPr/>
        </p:nvSpPr>
        <p:spPr>
          <a:xfrm>
            <a:off x="8018751" y="1424891"/>
            <a:ext cx="148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By color!</a:t>
            </a:r>
            <a:endParaRPr kumimoji="1"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E7C6796-53F7-B648-916E-C2E055630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328" y="2048003"/>
            <a:ext cx="970533" cy="956825"/>
          </a:xfrm>
          <a:prstGeom prst="rect">
            <a:avLst/>
          </a:prstGeom>
          <a:ln w="34925">
            <a:solidFill>
              <a:srgbClr val="135B8A"/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F1995CA-0163-0441-9A16-9F83B93E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931" y="2048003"/>
            <a:ext cx="956780" cy="948626"/>
          </a:xfrm>
          <a:prstGeom prst="rect">
            <a:avLst/>
          </a:prstGeom>
          <a:ln w="34925">
            <a:solidFill>
              <a:srgbClr val="C00000"/>
            </a:solidFill>
          </a:ln>
        </p:spPr>
      </p:pic>
      <p:sp>
        <p:nvSpPr>
          <p:cNvPr id="58" name="圆角矩形 57">
            <a:extLst>
              <a:ext uri="{FF2B5EF4-FFF2-40B4-BE49-F238E27FC236}">
                <a16:creationId xmlns:a16="http://schemas.microsoft.com/office/drawing/2014/main" id="{1EB0AEF2-EA31-7147-8DA2-1B6EF46F9CC9}"/>
              </a:ext>
            </a:extLst>
          </p:cNvPr>
          <p:cNvSpPr/>
          <p:nvPr/>
        </p:nvSpPr>
        <p:spPr>
          <a:xfrm>
            <a:off x="5736498" y="1477453"/>
            <a:ext cx="6051133" cy="1698339"/>
          </a:xfrm>
          <a:prstGeom prst="roundRect">
            <a:avLst/>
          </a:prstGeom>
          <a:noFill/>
          <a:ln w="19050">
            <a:solidFill>
              <a:srgbClr val="135B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CA23B1-9E68-494B-8904-BC180F1FC2B0}"/>
              </a:ext>
            </a:extLst>
          </p:cNvPr>
          <p:cNvSpPr/>
          <p:nvPr/>
        </p:nvSpPr>
        <p:spPr>
          <a:xfrm>
            <a:off x="7278738" y="2044940"/>
            <a:ext cx="984123" cy="959888"/>
          </a:xfrm>
          <a:prstGeom prst="rect">
            <a:avLst/>
          </a:prstGeom>
          <a:solidFill>
            <a:schemeClr val="accent1">
              <a:alpha val="66423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7648C6E-8516-0D44-BEF2-AF7CEAFDF522}"/>
              </a:ext>
            </a:extLst>
          </p:cNvPr>
          <p:cNvSpPr/>
          <p:nvPr/>
        </p:nvSpPr>
        <p:spPr>
          <a:xfrm>
            <a:off x="9239494" y="2041223"/>
            <a:ext cx="963217" cy="963606"/>
          </a:xfrm>
          <a:prstGeom prst="rect">
            <a:avLst/>
          </a:prstGeom>
          <a:solidFill>
            <a:srgbClr val="C00000">
              <a:alpha val="45082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6F33383-8FE5-9F40-96A9-312E2022E5AD}"/>
              </a:ext>
            </a:extLst>
          </p:cNvPr>
          <p:cNvSpPr txBox="1"/>
          <p:nvPr/>
        </p:nvSpPr>
        <p:spPr>
          <a:xfrm>
            <a:off x="6340608" y="3480085"/>
            <a:ext cx="99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135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Colorful </a:t>
            </a: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 </a:t>
            </a:r>
          </a:p>
          <a:p>
            <a:pPr algn="ctr"/>
            <a:r>
              <a:rPr kumimoji="1"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kumimoji="1" lang="zh-CN" altLang="en-US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D261649-CE84-B040-863E-95F7C6D164D0}"/>
              </a:ext>
            </a:extLst>
          </p:cNvPr>
          <p:cNvSpPr txBox="1"/>
          <p:nvPr/>
        </p:nvSpPr>
        <p:spPr>
          <a:xfrm>
            <a:off x="772633" y="635635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CPT: Colorful Prompt Tuning for Pre-trained Vision-Language Models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/>
      <p:bldP spid="38" grpId="0" animBg="1"/>
      <p:bldP spid="45" grpId="0"/>
      <p:bldP spid="46" grpId="0"/>
      <p:bldP spid="47" grpId="0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/>
      <p:bldP spid="58" grpId="0" animBg="1"/>
      <p:bldP spid="59" grpId="0" animBg="1"/>
      <p:bldP spid="62" grpId="0" animBg="1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56B5-2888-474B-9740-87963F82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 Conclusion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A089A-5724-E147-8A25-311D8A1B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3C0EF-A2E0-8347-830C-9E95C64EF9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3210" y="2292501"/>
            <a:ext cx="2227078" cy="2272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353CA0-5DB3-1744-9B6D-A19E15BF336C}"/>
              </a:ext>
            </a:extLst>
          </p:cNvPr>
          <p:cNvSpPr txBox="1"/>
          <p:nvPr/>
        </p:nvSpPr>
        <p:spPr>
          <a:xfrm>
            <a:off x="4977710" y="456549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PLMs</a:t>
            </a:r>
            <a:endParaRPr kumimoji="1" lang="zh-CN" altLang="en-US" b="1" dirty="0">
              <a:latin typeface="Comic Sans MS" panose="030F09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13F96E-1619-6647-A214-2638FF4BFF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026" y="2399267"/>
            <a:ext cx="2086794" cy="20641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079F2D-57E5-7B4E-A023-D2A16A80D6A7}"/>
              </a:ext>
            </a:extLst>
          </p:cNvPr>
          <p:cNvSpPr txBox="1"/>
          <p:nvPr/>
        </p:nvSpPr>
        <p:spPr>
          <a:xfrm>
            <a:off x="2258335" y="45678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Prompt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B931EA-B010-454D-A0B9-C63B09EF47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4788" y="2296200"/>
            <a:ext cx="2401961" cy="22729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0F05CF-9158-4948-95E3-DBC2EEDE6A1F}"/>
              </a:ext>
            </a:extLst>
          </p:cNvPr>
          <p:cNvSpPr txBox="1"/>
          <p:nvPr/>
        </p:nvSpPr>
        <p:spPr>
          <a:xfrm>
            <a:off x="7143802" y="456549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mic Sans MS" panose="030F0902030302020204" pitchFamily="66" charset="0"/>
              </a:rPr>
              <a:t>Downstream</a:t>
            </a:r>
            <a:r>
              <a:rPr kumimoji="1" lang="zh-CN" altLang="en-US" sz="2400" b="1" dirty="0">
                <a:latin typeface="Comic Sans MS" panose="030F0902030302020204" pitchFamily="66" charset="0"/>
              </a:rPr>
              <a:t> </a:t>
            </a:r>
            <a:r>
              <a:rPr kumimoji="1" lang="en-US" altLang="zh-CN" sz="2400" b="1" dirty="0">
                <a:latin typeface="Comic Sans MS" panose="030F0902030302020204" pitchFamily="66" charset="0"/>
              </a:rPr>
              <a:t>Tasks</a:t>
            </a:r>
            <a:endParaRPr kumimoji="1" lang="zh-CN" altLang="en-US" sz="2400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9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A3F76-3555-E54D-B391-76CEFBB88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37" y="2967767"/>
            <a:ext cx="9704295" cy="922466"/>
          </a:xfrm>
        </p:spPr>
        <p:txBody>
          <a:bodyPr>
            <a:normAutofit/>
          </a:bodyPr>
          <a:lstStyle/>
          <a:p>
            <a:r>
              <a:rPr kumimoji="1" lang="en-US" altLang="zh-CN" sz="6000" dirty="0">
                <a:latin typeface="Calibri" panose="020F0502020204030204" pitchFamily="34" charset="0"/>
                <a:cs typeface="Calibri" panose="020F0502020204030204" pitchFamily="34" charset="0"/>
              </a:rPr>
              <a:t>Thanks~</a:t>
            </a:r>
            <a:endParaRPr kumimoji="1"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14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FD571-3635-3B46-AE01-9FDE64D6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Trending of Prompt-based Papers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A6782-C633-8B47-B607-48667436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22C310-499E-264B-9484-182F9206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29" y="2511333"/>
            <a:ext cx="5378671" cy="2362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1D02C-5F64-B04B-85F1-194EB35F9455}"/>
              </a:ext>
            </a:extLst>
          </p:cNvPr>
          <p:cNvSpPr txBox="1"/>
          <p:nvPr/>
        </p:nvSpPr>
        <p:spPr>
          <a:xfrm>
            <a:off x="1816066" y="4959575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pretrain.nlpedia.ai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3C6772-B895-0B44-B367-ADF6E7FE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01" y="2511333"/>
            <a:ext cx="4749048" cy="2362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716C92-22FF-0344-A3C7-33C148004C26}"/>
              </a:ext>
            </a:extLst>
          </p:cNvPr>
          <p:cNvSpPr txBox="1"/>
          <p:nvPr/>
        </p:nvSpPr>
        <p:spPr>
          <a:xfrm>
            <a:off x="8361148" y="4959575"/>
            <a:ext cx="110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Nov.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7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C855E6A-1C7D-FD4A-B211-B2D0C2AA978F}"/>
              </a:ext>
            </a:extLst>
          </p:cNvPr>
          <p:cNvCxnSpPr/>
          <p:nvPr/>
        </p:nvCxnSpPr>
        <p:spPr>
          <a:xfrm>
            <a:off x="734786" y="3742614"/>
            <a:ext cx="10556421" cy="0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B2B7B62-88D1-1C44-8A91-1C7073DC0090}"/>
              </a:ext>
            </a:extLst>
          </p:cNvPr>
          <p:cNvSpPr/>
          <p:nvPr/>
        </p:nvSpPr>
        <p:spPr>
          <a:xfrm>
            <a:off x="4695865" y="2719002"/>
            <a:ext cx="5460749" cy="3866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6EF158-F3BC-334C-9983-6FE3A61AFA6D}"/>
              </a:ext>
            </a:extLst>
          </p:cNvPr>
          <p:cNvSpPr/>
          <p:nvPr/>
        </p:nvSpPr>
        <p:spPr>
          <a:xfrm>
            <a:off x="870474" y="3955943"/>
            <a:ext cx="3038796" cy="2526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EABE12-9EE5-634B-A06F-DC891596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86680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Four Paradigms in NLP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93F0-EA59-7A43-8FAC-F05C3FCB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48A420-2A46-EC43-97B9-BB2A6318753B}"/>
              </a:ext>
            </a:extLst>
          </p:cNvPr>
          <p:cNvSpPr txBox="1"/>
          <p:nvPr/>
        </p:nvSpPr>
        <p:spPr>
          <a:xfrm>
            <a:off x="1101609" y="3956788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(Non-Neural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Features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TF-IDF, POS, Length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C94991-6ED1-5F43-800E-FC41CD3D6336}"/>
              </a:ext>
            </a:extLst>
          </p:cNvPr>
          <p:cNvSpPr/>
          <p:nvPr/>
        </p:nvSpPr>
        <p:spPr>
          <a:xfrm>
            <a:off x="2306972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2C0260-FC1D-0142-9F80-E0CAC82C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9" y="5154229"/>
            <a:ext cx="1470105" cy="13073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6A1303-6109-B543-9957-31623637CB69}"/>
              </a:ext>
            </a:extLst>
          </p:cNvPr>
          <p:cNvSpPr txBox="1"/>
          <p:nvPr/>
        </p:nvSpPr>
        <p:spPr>
          <a:xfrm>
            <a:off x="4963051" y="2853837"/>
            <a:ext cx="49411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omic Sans MS" panose="030F0902030302020204" pitchFamily="66" charset="0"/>
              </a:rPr>
              <a:t>Domain Adaptation to Summarize Human Conversations</a:t>
            </a:r>
            <a:r>
              <a:rPr lang="zh-CN" altLang="en-US" sz="1400" b="1" dirty="0">
                <a:latin typeface="Comic Sans MS" panose="030F0902030302020204" pitchFamily="66" charset="0"/>
              </a:rPr>
              <a:t> </a:t>
            </a:r>
            <a:r>
              <a:rPr lang="en-US" altLang="zh-CN" sz="1200" b="1" dirty="0">
                <a:latin typeface="Comic Sans MS" panose="030F0902030302020204" pitchFamily="66" charset="0"/>
              </a:rPr>
              <a:t>ACL</a:t>
            </a:r>
            <a:r>
              <a:rPr lang="zh-CN" altLang="en-US" sz="1200" b="1" dirty="0">
                <a:latin typeface="Comic Sans MS" panose="030F0902030302020204" pitchFamily="66" charset="0"/>
              </a:rPr>
              <a:t> </a:t>
            </a:r>
            <a:r>
              <a:rPr lang="en-US" altLang="zh-CN" sz="1200" b="1" dirty="0">
                <a:latin typeface="Comic Sans MS" panose="030F0902030302020204" pitchFamily="66" charset="0"/>
              </a:rPr>
              <a:t>2010</a:t>
            </a:r>
            <a:endParaRPr kumimoji="1" lang="zh-CN" altLang="en-US" sz="1400" b="1" dirty="0">
              <a:latin typeface="Comic Sans MS" panose="030F0902030302020204" pitchFamily="66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1F770B-0B7B-4247-B0B5-E0C9948F4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89" y="3454573"/>
            <a:ext cx="2671729" cy="30577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C66B7F-50C9-4C45-945B-4CFC4C44E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712" y="3465497"/>
            <a:ext cx="2328198" cy="19866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C3B581-700A-F44F-8838-76964150D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713" y="5482776"/>
            <a:ext cx="2328198" cy="878141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E35C71-BF10-3047-A93E-E13DB175ACDD}"/>
              </a:ext>
            </a:extLst>
          </p:cNvPr>
          <p:cNvSpPr/>
          <p:nvPr/>
        </p:nvSpPr>
        <p:spPr>
          <a:xfrm>
            <a:off x="4963051" y="5629745"/>
            <a:ext cx="2612207" cy="878119"/>
          </a:xfrm>
          <a:prstGeom prst="roundRect">
            <a:avLst>
              <a:gd name="adj" fmla="val 9980"/>
            </a:avLst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421F0E2-C889-7A4E-95DE-B493D6424DEE}"/>
              </a:ext>
            </a:extLst>
          </p:cNvPr>
          <p:cNvSpPr/>
          <p:nvPr/>
        </p:nvSpPr>
        <p:spPr>
          <a:xfrm>
            <a:off x="7639219" y="4249353"/>
            <a:ext cx="2343692" cy="1233415"/>
          </a:xfrm>
          <a:prstGeom prst="roundRect">
            <a:avLst>
              <a:gd name="adj" fmla="val 9980"/>
            </a:avLst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98B2C3F-8A7A-B444-ABBC-91FCBC633D0D}"/>
              </a:ext>
            </a:extLst>
          </p:cNvPr>
          <p:cNvSpPr/>
          <p:nvPr/>
        </p:nvSpPr>
        <p:spPr>
          <a:xfrm>
            <a:off x="9372734" y="5624586"/>
            <a:ext cx="455932" cy="229118"/>
          </a:xfrm>
          <a:prstGeom prst="roundRect">
            <a:avLst>
              <a:gd name="adj" fmla="val 9980"/>
            </a:avLst>
          </a:prstGeom>
          <a:solidFill>
            <a:schemeClr val="accent2">
              <a:alpha val="8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7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75C4B55-3DE1-174D-BCCF-8AB1769EB024}"/>
              </a:ext>
            </a:extLst>
          </p:cNvPr>
          <p:cNvSpPr/>
          <p:nvPr/>
        </p:nvSpPr>
        <p:spPr>
          <a:xfrm>
            <a:off x="2849249" y="1147135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6EF158-F3BC-334C-9983-6FE3A61AFA6D}"/>
              </a:ext>
            </a:extLst>
          </p:cNvPr>
          <p:cNvSpPr/>
          <p:nvPr/>
        </p:nvSpPr>
        <p:spPr>
          <a:xfrm>
            <a:off x="870474" y="3955943"/>
            <a:ext cx="3038796" cy="2526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EABE12-9EE5-634B-A06F-DC891596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Four Paradigms in NLP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93F0-EA59-7A43-8FAC-F05C3FCB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C855E6A-1C7D-FD4A-B211-B2D0C2AA978F}"/>
              </a:ext>
            </a:extLst>
          </p:cNvPr>
          <p:cNvCxnSpPr/>
          <p:nvPr/>
        </p:nvCxnSpPr>
        <p:spPr>
          <a:xfrm>
            <a:off x="734786" y="3742614"/>
            <a:ext cx="10556421" cy="0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48A420-2A46-EC43-97B9-BB2A6318753B}"/>
              </a:ext>
            </a:extLst>
          </p:cNvPr>
          <p:cNvSpPr txBox="1"/>
          <p:nvPr/>
        </p:nvSpPr>
        <p:spPr>
          <a:xfrm>
            <a:off x="1101609" y="3956788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(Non-Neural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Features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TF-IDF, POS, Length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5C177-1772-8B44-A908-99F179BA7DB6}"/>
              </a:ext>
            </a:extLst>
          </p:cNvPr>
          <p:cNvSpPr txBox="1"/>
          <p:nvPr/>
        </p:nvSpPr>
        <p:spPr>
          <a:xfrm>
            <a:off x="3146778" y="1147135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Architecture 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Conv, RNN, Self-Atten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C94991-6ED1-5F43-800E-FC41CD3D6336}"/>
              </a:ext>
            </a:extLst>
          </p:cNvPr>
          <p:cNvSpPr/>
          <p:nvPr/>
        </p:nvSpPr>
        <p:spPr>
          <a:xfrm>
            <a:off x="2306972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585421-2E27-134B-BFAD-80C4AB4D11D0}"/>
              </a:ext>
            </a:extLst>
          </p:cNvPr>
          <p:cNvSpPr/>
          <p:nvPr/>
        </p:nvSpPr>
        <p:spPr>
          <a:xfrm>
            <a:off x="4276640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2C0260-FC1D-0142-9F80-E0CAC82C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9" y="5154229"/>
            <a:ext cx="1470105" cy="1307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F15EBC-1B8B-584C-A008-4D689621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67" y="2279857"/>
            <a:ext cx="1412948" cy="13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75C4B55-3DE1-174D-BCCF-8AB1769EB024}"/>
              </a:ext>
            </a:extLst>
          </p:cNvPr>
          <p:cNvSpPr/>
          <p:nvPr/>
        </p:nvSpPr>
        <p:spPr>
          <a:xfrm>
            <a:off x="2849249" y="1147135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6EF158-F3BC-334C-9983-6FE3A61AFA6D}"/>
              </a:ext>
            </a:extLst>
          </p:cNvPr>
          <p:cNvSpPr/>
          <p:nvPr/>
        </p:nvSpPr>
        <p:spPr>
          <a:xfrm>
            <a:off x="870474" y="3955943"/>
            <a:ext cx="3038796" cy="2526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EABE12-9EE5-634B-A06F-DC891596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>
                <a:latin typeface="Comic Sans MS" panose="030F0902030302020204" pitchFamily="66" charset="0"/>
              </a:rPr>
              <a:t>Four Paradigms in NLP</a:t>
            </a:r>
            <a:endParaRPr kumimoji="1" lang="zh-CN" altLang="en-US" sz="3200" dirty="0">
              <a:latin typeface="Comic Sans MS" panose="030F09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93F0-EA59-7A43-8FAC-F05C3FCB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C855E6A-1C7D-FD4A-B211-B2D0C2AA978F}"/>
              </a:ext>
            </a:extLst>
          </p:cNvPr>
          <p:cNvCxnSpPr/>
          <p:nvPr/>
        </p:nvCxnSpPr>
        <p:spPr>
          <a:xfrm>
            <a:off x="734786" y="3742614"/>
            <a:ext cx="10556421" cy="0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48A420-2A46-EC43-97B9-BB2A6318753B}"/>
              </a:ext>
            </a:extLst>
          </p:cNvPr>
          <p:cNvSpPr txBox="1"/>
          <p:nvPr/>
        </p:nvSpPr>
        <p:spPr>
          <a:xfrm>
            <a:off x="1101609" y="3956788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(Non-Neural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Features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TF-IDF, POS, Length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5C177-1772-8B44-A908-99F179BA7DB6}"/>
              </a:ext>
            </a:extLst>
          </p:cNvPr>
          <p:cNvSpPr txBox="1"/>
          <p:nvPr/>
        </p:nvSpPr>
        <p:spPr>
          <a:xfrm>
            <a:off x="3146778" y="1147135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Architecture 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Conv, RNN, Self-Atten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C94991-6ED1-5F43-800E-FC41CD3D6336}"/>
              </a:ext>
            </a:extLst>
          </p:cNvPr>
          <p:cNvSpPr/>
          <p:nvPr/>
        </p:nvSpPr>
        <p:spPr>
          <a:xfrm>
            <a:off x="2306972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585421-2E27-134B-BFAD-80C4AB4D11D0}"/>
              </a:ext>
            </a:extLst>
          </p:cNvPr>
          <p:cNvSpPr/>
          <p:nvPr/>
        </p:nvSpPr>
        <p:spPr>
          <a:xfrm>
            <a:off x="4276640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2C0260-FC1D-0142-9F80-E0CAC82C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9" y="5154229"/>
            <a:ext cx="1470105" cy="1307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F15EBC-1B8B-584C-A008-4D689621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67" y="2279857"/>
            <a:ext cx="1412948" cy="130097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2391C07-B5CB-4046-9155-8B717F61313F}"/>
              </a:ext>
            </a:extLst>
          </p:cNvPr>
          <p:cNvSpPr/>
          <p:nvPr/>
        </p:nvSpPr>
        <p:spPr>
          <a:xfrm>
            <a:off x="5350567" y="3955943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E465F8-3A3E-F442-9C59-3B202A4D52DC}"/>
              </a:ext>
            </a:extLst>
          </p:cNvPr>
          <p:cNvSpPr txBox="1"/>
          <p:nvPr/>
        </p:nvSpPr>
        <p:spPr>
          <a:xfrm>
            <a:off x="5834589" y="3955943"/>
            <a:ext cx="223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Pre-train, Fine-tune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Objective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MLM, NSP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946E6D5-5E66-2A48-A805-E8CA3E46C620}"/>
              </a:ext>
            </a:extLst>
          </p:cNvPr>
          <p:cNvSpPr/>
          <p:nvPr/>
        </p:nvSpPr>
        <p:spPr>
          <a:xfrm>
            <a:off x="6752790" y="3620587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65A8D71-2659-914B-80A7-1BDE293E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81" y="4842673"/>
            <a:ext cx="1672689" cy="152757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F86A283-7887-E64C-A8AF-B8634844B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86" y="1577051"/>
            <a:ext cx="5375729" cy="18815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6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44337-D4C3-4741-B58B-BA60C4FE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PLMs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1E602-F679-614B-852A-FAC93ACB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26EBE2-21DB-5A4A-961C-66248D76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3" y="2051599"/>
            <a:ext cx="5362445" cy="12704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A7623-97AA-2846-83A4-28278056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4" y="4220684"/>
            <a:ext cx="5370396" cy="1760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DF2D82-CEB8-E84A-AB20-43763E67A513}"/>
              </a:ext>
            </a:extLst>
          </p:cNvPr>
          <p:cNvSpPr txBox="1"/>
          <p:nvPr/>
        </p:nvSpPr>
        <p:spPr>
          <a:xfrm>
            <a:off x="838200" y="1481199"/>
            <a:ext cx="4323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Typical paradigms of pre-trained LMs</a:t>
            </a:r>
            <a:endParaRPr kumimoji="1" lang="zh-CN" altLang="en-US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D905E-9644-DF40-B69C-08E0368800B4}"/>
              </a:ext>
            </a:extLst>
          </p:cNvPr>
          <p:cNvSpPr txBox="1"/>
          <p:nvPr/>
        </p:nvSpPr>
        <p:spPr>
          <a:xfrm>
            <a:off x="838200" y="3740976"/>
            <a:ext cx="2996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Attention mask patterns</a:t>
            </a:r>
            <a:endParaRPr kumimoji="1" lang="zh-CN" altLang="en-US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ACD582-D09B-E44F-8A1E-3575E342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78" y="1884471"/>
            <a:ext cx="4376738" cy="25435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240AE5-0CE9-7149-B1EE-19D85B65C54A}"/>
              </a:ext>
            </a:extLst>
          </p:cNvPr>
          <p:cNvSpPr txBox="1"/>
          <p:nvPr/>
        </p:nvSpPr>
        <p:spPr>
          <a:xfrm>
            <a:off x="6842620" y="1481199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PLMs</a:t>
            </a:r>
            <a:endParaRPr kumimoji="1" lang="zh-CN" altLang="en-US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A59DF8-7D65-2440-8DEA-E205FD2AE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677" y="4581553"/>
            <a:ext cx="4413117" cy="14585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860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75C4B55-3DE1-174D-BCCF-8AB1769EB024}"/>
              </a:ext>
            </a:extLst>
          </p:cNvPr>
          <p:cNvSpPr/>
          <p:nvPr/>
        </p:nvSpPr>
        <p:spPr>
          <a:xfrm>
            <a:off x="2849249" y="1147135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6EF158-F3BC-334C-9983-6FE3A61AFA6D}"/>
              </a:ext>
            </a:extLst>
          </p:cNvPr>
          <p:cNvSpPr/>
          <p:nvPr/>
        </p:nvSpPr>
        <p:spPr>
          <a:xfrm>
            <a:off x="870474" y="3955943"/>
            <a:ext cx="3038796" cy="2526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EABE12-9EE5-634B-A06F-DC891596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Four Paradigms in NLP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93F0-EA59-7A43-8FAC-F05C3FCB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16890-B620-E046-900B-491730822978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C855E6A-1C7D-FD4A-B211-B2D0C2AA978F}"/>
              </a:ext>
            </a:extLst>
          </p:cNvPr>
          <p:cNvCxnSpPr/>
          <p:nvPr/>
        </p:nvCxnSpPr>
        <p:spPr>
          <a:xfrm>
            <a:off x="734786" y="3742614"/>
            <a:ext cx="10556421" cy="0"/>
          </a:xfrm>
          <a:prstGeom prst="straightConnector1">
            <a:avLst/>
          </a:prstGeom>
          <a:ln w="25400">
            <a:solidFill>
              <a:srgbClr val="135B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48A420-2A46-EC43-97B9-BB2A6318753B}"/>
              </a:ext>
            </a:extLst>
          </p:cNvPr>
          <p:cNvSpPr txBox="1"/>
          <p:nvPr/>
        </p:nvSpPr>
        <p:spPr>
          <a:xfrm>
            <a:off x="1101609" y="3956788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(Non-Neural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Features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TF-IDF, POS, Length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5C177-1772-8B44-A908-99F179BA7DB6}"/>
              </a:ext>
            </a:extLst>
          </p:cNvPr>
          <p:cNvSpPr txBox="1"/>
          <p:nvPr/>
        </p:nvSpPr>
        <p:spPr>
          <a:xfrm>
            <a:off x="3146778" y="1147135"/>
            <a:ext cx="2612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Fully Supervised Learning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(Neural Network)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Architecture 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Conv, RNN, Self-Atten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C94991-6ED1-5F43-800E-FC41CD3D6336}"/>
              </a:ext>
            </a:extLst>
          </p:cNvPr>
          <p:cNvSpPr/>
          <p:nvPr/>
        </p:nvSpPr>
        <p:spPr>
          <a:xfrm>
            <a:off x="2306972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585421-2E27-134B-BFAD-80C4AB4D11D0}"/>
              </a:ext>
            </a:extLst>
          </p:cNvPr>
          <p:cNvSpPr/>
          <p:nvPr/>
        </p:nvSpPr>
        <p:spPr>
          <a:xfrm>
            <a:off x="4276640" y="3636373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2C0260-FC1D-0142-9F80-E0CAC82C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9" y="5154229"/>
            <a:ext cx="1470105" cy="1307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F15EBC-1B8B-584C-A008-4D689621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67" y="2279857"/>
            <a:ext cx="1412948" cy="130097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2391C07-B5CB-4046-9155-8B717F61313F}"/>
              </a:ext>
            </a:extLst>
          </p:cNvPr>
          <p:cNvSpPr/>
          <p:nvPr/>
        </p:nvSpPr>
        <p:spPr>
          <a:xfrm>
            <a:off x="5350567" y="3955943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E465F8-3A3E-F442-9C59-3B202A4D52DC}"/>
              </a:ext>
            </a:extLst>
          </p:cNvPr>
          <p:cNvSpPr txBox="1"/>
          <p:nvPr/>
        </p:nvSpPr>
        <p:spPr>
          <a:xfrm>
            <a:off x="5834589" y="3955943"/>
            <a:ext cx="223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Pre-train, Fine-tune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Objective</a:t>
            </a:r>
            <a:r>
              <a:rPr kumimoji="1" lang="zh-CN" altLang="en-US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Engineering</a:t>
            </a:r>
          </a:p>
          <a:p>
            <a:pPr algn="ctr"/>
            <a:r>
              <a:rPr kumimoji="1" lang="en-US" altLang="zh-CN" i="1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MLM, NSP</a:t>
            </a:r>
            <a:endParaRPr kumimoji="1" lang="zh-CN" altLang="en-US" i="1" dirty="0">
              <a:solidFill>
                <a:srgbClr val="135B8A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946E6D5-5E66-2A48-A805-E8CA3E46C620}"/>
              </a:ext>
            </a:extLst>
          </p:cNvPr>
          <p:cNvSpPr/>
          <p:nvPr/>
        </p:nvSpPr>
        <p:spPr>
          <a:xfrm>
            <a:off x="6752790" y="3620587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65A8D71-2659-914B-80A7-1BDE293E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81" y="4842673"/>
            <a:ext cx="1672689" cy="152757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0F685D8-1A72-B743-87FB-44A1B27E5E0A}"/>
              </a:ext>
            </a:extLst>
          </p:cNvPr>
          <p:cNvSpPr/>
          <p:nvPr/>
        </p:nvSpPr>
        <p:spPr>
          <a:xfrm>
            <a:off x="7968769" y="1131349"/>
            <a:ext cx="3173561" cy="2461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058F6A-EA76-784C-9FF8-F944876AA5BC}"/>
              </a:ext>
            </a:extLst>
          </p:cNvPr>
          <p:cNvSpPr txBox="1"/>
          <p:nvPr/>
        </p:nvSpPr>
        <p:spPr>
          <a:xfrm>
            <a:off x="8253442" y="1131349"/>
            <a:ext cx="263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Pre-train, Prompt, Predict</a:t>
            </a:r>
          </a:p>
          <a:p>
            <a:pPr algn="ctr"/>
            <a:r>
              <a:rPr kumimoji="1" lang="en-US" altLang="zh-CN" dirty="0">
                <a:solidFill>
                  <a:srgbClr val="135B8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Prompt Engineering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2F6DD9D-3632-B040-8002-34C78FCEAD40}"/>
              </a:ext>
            </a:extLst>
          </p:cNvPr>
          <p:cNvSpPr/>
          <p:nvPr/>
        </p:nvSpPr>
        <p:spPr>
          <a:xfrm>
            <a:off x="9396160" y="3620587"/>
            <a:ext cx="201336" cy="214174"/>
          </a:xfrm>
          <a:prstGeom prst="ellipse">
            <a:avLst/>
          </a:prstGeom>
          <a:solidFill>
            <a:srgbClr val="135B8A"/>
          </a:solidFill>
          <a:ln>
            <a:solidFill>
              <a:srgbClr val="135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F4590-162D-374A-AEAC-A4B890FF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25" y="1787053"/>
            <a:ext cx="1792806" cy="17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5572</TotalTime>
  <Words>2016</Words>
  <Application>Microsoft Macintosh PowerPoint</Application>
  <PresentationFormat>宽屏</PresentationFormat>
  <Paragraphs>631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等线 Light</vt:lpstr>
      <vt:lpstr>Microsoft YaHei</vt:lpstr>
      <vt:lpstr>Arial</vt:lpstr>
      <vt:lpstr>Calibri</vt:lpstr>
      <vt:lpstr>Cambria</vt:lpstr>
      <vt:lpstr>Cambria Math</vt:lpstr>
      <vt:lpstr>Comic Sans MS</vt:lpstr>
      <vt:lpstr>Office 主题​​</vt:lpstr>
      <vt:lpstr>Pre-train, Prompt, and Predict: A Systematic Survey of Prompting Methods in Natural Language Processing</vt:lpstr>
      <vt:lpstr>Background </vt:lpstr>
      <vt:lpstr>Authors</vt:lpstr>
      <vt:lpstr>Trending of Prompt-based Papers</vt:lpstr>
      <vt:lpstr>Four Paradigms in NLP</vt:lpstr>
      <vt:lpstr>Four Paradigms in NLP</vt:lpstr>
      <vt:lpstr>Four Paradigms in NLP</vt:lpstr>
      <vt:lpstr>PLMs</vt:lpstr>
      <vt:lpstr>Four Paradigms in NLP</vt:lpstr>
      <vt:lpstr>Four Paradigms in NLP</vt:lpstr>
      <vt:lpstr>Prompt Learning</vt:lpstr>
      <vt:lpstr>Naïve Prompt Learning</vt:lpstr>
      <vt:lpstr>Two Gaps</vt:lpstr>
      <vt:lpstr>Why Prompt Learning?</vt:lpstr>
      <vt:lpstr>Notation of Prompt Learning</vt:lpstr>
      <vt:lpstr>Examples</vt:lpstr>
      <vt:lpstr>Two Key Components</vt:lpstr>
      <vt:lpstr>Prompt Engineering</vt:lpstr>
      <vt:lpstr>Prompt Engineering</vt:lpstr>
      <vt:lpstr>Prompt Engineering</vt:lpstr>
      <vt:lpstr>Answer Engineering</vt:lpstr>
      <vt:lpstr>Answer Engineering</vt:lpstr>
      <vt:lpstr>Papers</vt:lpstr>
      <vt:lpstr>GPT-3</vt:lpstr>
      <vt:lpstr>Text Classification</vt:lpstr>
      <vt:lpstr>Text Classification: LM-BFF</vt:lpstr>
      <vt:lpstr>Knowledge Mining</vt:lpstr>
      <vt:lpstr>Knowledge Mining: P-Tuning</vt:lpstr>
      <vt:lpstr>NER</vt:lpstr>
      <vt:lpstr>Relation Extraction</vt:lpstr>
      <vt:lpstr>Text Generation</vt:lpstr>
      <vt:lpstr>Cross-modal</vt:lpstr>
      <vt:lpstr>Cross-modal</vt:lpstr>
      <vt:lpstr>Cross-modal</vt:lpstr>
      <vt:lpstr>Part Conclusion</vt:lpstr>
      <vt:lpstr>Thanks~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 夏冲</dc:creator>
  <cp:lastModifiedBy>冯 夏冲</cp:lastModifiedBy>
  <cp:revision>159</cp:revision>
  <dcterms:created xsi:type="dcterms:W3CDTF">2021-06-11T12:58:20Z</dcterms:created>
  <dcterms:modified xsi:type="dcterms:W3CDTF">2021-12-18T03:17:38Z</dcterms:modified>
</cp:coreProperties>
</file>